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660" r:id="rId1"/>
  </p:sldMasterIdLst>
  <p:notesMasterIdLst>
    <p:notesMasterId r:id="rId33"/>
  </p:notesMasterIdLst>
  <p:sldIdLst>
    <p:sldId id="756" r:id="rId2"/>
    <p:sldId id="759" r:id="rId3"/>
    <p:sldId id="825" r:id="rId4"/>
    <p:sldId id="861" r:id="rId5"/>
    <p:sldId id="890" r:id="rId6"/>
    <p:sldId id="891" r:id="rId7"/>
    <p:sldId id="892" r:id="rId8"/>
    <p:sldId id="893" r:id="rId9"/>
    <p:sldId id="865" r:id="rId10"/>
    <p:sldId id="868" r:id="rId11"/>
    <p:sldId id="870" r:id="rId12"/>
    <p:sldId id="871" r:id="rId13"/>
    <p:sldId id="872" r:id="rId14"/>
    <p:sldId id="873" r:id="rId15"/>
    <p:sldId id="874" r:id="rId16"/>
    <p:sldId id="876" r:id="rId17"/>
    <p:sldId id="877" r:id="rId18"/>
    <p:sldId id="878" r:id="rId19"/>
    <p:sldId id="879" r:id="rId20"/>
    <p:sldId id="881" r:id="rId21"/>
    <p:sldId id="882" r:id="rId22"/>
    <p:sldId id="883" r:id="rId23"/>
    <p:sldId id="884" r:id="rId24"/>
    <p:sldId id="885" r:id="rId25"/>
    <p:sldId id="886" r:id="rId26"/>
    <p:sldId id="887" r:id="rId27"/>
    <p:sldId id="888" r:id="rId28"/>
    <p:sldId id="896" r:id="rId29"/>
    <p:sldId id="895" r:id="rId30"/>
    <p:sldId id="889" r:id="rId31"/>
    <p:sldId id="835" r:id="rId32"/>
  </p:sldIdLst>
  <p:sldSz cx="12192000" cy="6858000"/>
  <p:notesSz cx="6858000" cy="9144000"/>
  <p:defaultTextStyle>
    <a:defPPr>
      <a:defRPr lang="en-US"/>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B515"/>
    <a:srgbClr val="C1BD15"/>
    <a:srgbClr val="672C94"/>
    <a:srgbClr val="FF6C0C"/>
    <a:srgbClr val="A25FBD"/>
    <a:srgbClr val="C1BD17"/>
    <a:srgbClr val="C1B717"/>
    <a:srgbClr val="60B1D2"/>
    <a:srgbClr val="8AC6DE"/>
    <a:srgbClr val="5BAF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485" autoAdjust="0"/>
    <p:restoredTop sz="93969" autoAdjust="0"/>
  </p:normalViewPr>
  <p:slideViewPr>
    <p:cSldViewPr snapToGrid="0">
      <p:cViewPr varScale="1">
        <p:scale>
          <a:sx n="65" d="100"/>
          <a:sy n="65" d="100"/>
        </p:scale>
        <p:origin x="834"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1BB152-9E32-4592-A3A1-17A59F177777}" type="datetimeFigureOut">
              <a:rPr lang="en-US" smtClean="0"/>
              <a:t>10/27/2025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20392D-F080-45D7-92B7-16274B3B4E1F}" type="slidenum">
              <a:rPr lang="en-US" smtClean="0"/>
              <a:t>‹#›</a:t>
            </a:fld>
            <a:endParaRPr lang="en-US"/>
          </a:p>
        </p:txBody>
      </p:sp>
    </p:spTree>
    <p:extLst>
      <p:ext uri="{BB962C8B-B14F-4D97-AF65-F5344CB8AC3E}">
        <p14:creationId xmlns:p14="http://schemas.microsoft.com/office/powerpoint/2010/main" val="865444431"/>
      </p:ext>
    </p:extLst>
  </p:cSld>
  <p:clrMap bg1="lt1" tx1="dk1" bg2="lt2" tx2="dk2" accent1="accent1" accent2="accent2" accent3="accent3" accent4="accent4" accent5="accent5" accent6="accent6" hlink="hlink" folHlink="folHlink"/>
  <p:notesStyle>
    <a:lvl1pPr marL="0" algn="l" defTabSz="914377" rtl="0" eaLnBrk="1" latinLnBrk="0" hangingPunct="1">
      <a:defRPr sz="1200" kern="1200">
        <a:solidFill>
          <a:schemeClr val="tx1"/>
        </a:solidFill>
        <a:latin typeface="+mn-lt"/>
        <a:ea typeface="+mn-ea"/>
        <a:cs typeface="+mn-cs"/>
      </a:defRPr>
    </a:lvl1pPr>
    <a:lvl2pPr marL="457189" algn="l" defTabSz="914377" rtl="0" eaLnBrk="1" latinLnBrk="0" hangingPunct="1">
      <a:defRPr sz="1200" kern="1200">
        <a:solidFill>
          <a:schemeClr val="tx1"/>
        </a:solidFill>
        <a:latin typeface="+mn-lt"/>
        <a:ea typeface="+mn-ea"/>
        <a:cs typeface="+mn-cs"/>
      </a:defRPr>
    </a:lvl2pPr>
    <a:lvl3pPr marL="914377" algn="l" defTabSz="914377" rtl="0" eaLnBrk="1" latinLnBrk="0" hangingPunct="1">
      <a:defRPr sz="1200" kern="1200">
        <a:solidFill>
          <a:schemeClr val="tx1"/>
        </a:solidFill>
        <a:latin typeface="+mn-lt"/>
        <a:ea typeface="+mn-ea"/>
        <a:cs typeface="+mn-cs"/>
      </a:defRPr>
    </a:lvl3pPr>
    <a:lvl4pPr marL="1371566" algn="l" defTabSz="914377" rtl="0" eaLnBrk="1" latinLnBrk="0" hangingPunct="1">
      <a:defRPr sz="1200" kern="1200">
        <a:solidFill>
          <a:schemeClr val="tx1"/>
        </a:solidFill>
        <a:latin typeface="+mn-lt"/>
        <a:ea typeface="+mn-ea"/>
        <a:cs typeface="+mn-cs"/>
      </a:defRPr>
    </a:lvl4pPr>
    <a:lvl5pPr marL="1828754" algn="l" defTabSz="914377" rtl="0" eaLnBrk="1" latinLnBrk="0" hangingPunct="1">
      <a:defRPr sz="1200" kern="1200">
        <a:solidFill>
          <a:schemeClr val="tx1"/>
        </a:solidFill>
        <a:latin typeface="+mn-lt"/>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r>
              <a:rPr lang="fa-IR" dirty="0"/>
              <a:t>دوره پزشکی عمومی شامل چهار مرحله می باشد:</a:t>
            </a:r>
          </a:p>
          <a:p>
            <a:pPr marL="171450" indent="-171450" algn="r" rtl="1">
              <a:buFont typeface="Arial" panose="020B0604020202020204" pitchFamily="34" charset="0"/>
              <a:buChar char="•"/>
            </a:pPr>
            <a:r>
              <a:rPr lang="fa-IR" dirty="0"/>
              <a:t>مرحله</a:t>
            </a:r>
            <a:r>
              <a:rPr lang="fa-IR" baseline="0" dirty="0"/>
              <a:t> اول: علوم پایه</a:t>
            </a:r>
          </a:p>
          <a:p>
            <a:pPr marL="171450" indent="-171450" algn="r" rtl="1">
              <a:buFont typeface="Arial" panose="020B0604020202020204" pitchFamily="34" charset="0"/>
              <a:buChar char="•"/>
            </a:pPr>
            <a:r>
              <a:rPr lang="fa-IR" baseline="0" dirty="0"/>
              <a:t>مرحله دوم: مقدمات بالینی</a:t>
            </a:r>
          </a:p>
          <a:p>
            <a:pPr marL="171450" indent="-171450" algn="r" rtl="1">
              <a:buFont typeface="Arial" panose="020B0604020202020204" pitchFamily="34" charset="0"/>
              <a:buChar char="•"/>
            </a:pPr>
            <a:r>
              <a:rPr lang="fa-IR" baseline="0" dirty="0"/>
              <a:t>مرحله سوم: کارآموزی بالینی</a:t>
            </a:r>
          </a:p>
          <a:p>
            <a:pPr marL="171450" indent="-171450" algn="r" rtl="1">
              <a:buFont typeface="Arial" panose="020B0604020202020204" pitchFamily="34" charset="0"/>
              <a:buChar char="•"/>
            </a:pPr>
            <a:r>
              <a:rPr lang="fa-IR" baseline="0" dirty="0"/>
              <a:t>مرحله چهارم: کارورزی بالینی</a:t>
            </a:r>
          </a:p>
          <a:p>
            <a:pPr marL="0" indent="0" algn="r" rtl="1">
              <a:buFont typeface="Arial" panose="020B0604020202020204" pitchFamily="34" charset="0"/>
              <a:buNone/>
            </a:pPr>
            <a:r>
              <a:rPr lang="fa-IR" baseline="0" dirty="0"/>
              <a:t>در مراحل سوم و چهارم (دوره بالینی) هر سال تحصیلی شامل چند بخش آموزشی بالینی و دروس تئوری مربوطه می باشد.</a:t>
            </a:r>
            <a:endParaRPr lang="fa-IR" dirty="0"/>
          </a:p>
        </p:txBody>
      </p:sp>
      <p:sp>
        <p:nvSpPr>
          <p:cNvPr id="4" name="Slide Number Placeholder 3"/>
          <p:cNvSpPr>
            <a:spLocks noGrp="1"/>
          </p:cNvSpPr>
          <p:nvPr>
            <p:ph type="sldNum" sz="quarter" idx="10"/>
          </p:nvPr>
        </p:nvSpPr>
        <p:spPr/>
        <p:txBody>
          <a:bodyPr/>
          <a:lstStyle/>
          <a:p>
            <a:fld id="{B320392D-F080-45D7-92B7-16274B3B4E1F}" type="slidenum">
              <a:rPr lang="en-US" smtClean="0"/>
              <a:t>3</a:t>
            </a:fld>
            <a:endParaRPr lang="en-US"/>
          </a:p>
        </p:txBody>
      </p:sp>
    </p:spTree>
    <p:extLst>
      <p:ext uri="{BB962C8B-B14F-4D97-AF65-F5344CB8AC3E}">
        <p14:creationId xmlns:p14="http://schemas.microsoft.com/office/powerpoint/2010/main" val="2208996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r" rtl="1">
              <a:buFont typeface="Arial" panose="020B0604020202020204" pitchFamily="34" charset="0"/>
              <a:buNone/>
            </a:pPr>
            <a:endParaRPr lang="fa-IR" dirty="0"/>
          </a:p>
        </p:txBody>
      </p:sp>
      <p:sp>
        <p:nvSpPr>
          <p:cNvPr id="4" name="Slide Number Placeholder 3"/>
          <p:cNvSpPr>
            <a:spLocks noGrp="1"/>
          </p:cNvSpPr>
          <p:nvPr>
            <p:ph type="sldNum" sz="quarter" idx="10"/>
          </p:nvPr>
        </p:nvSpPr>
        <p:spPr/>
        <p:txBody>
          <a:bodyPr/>
          <a:lstStyle/>
          <a:p>
            <a:fld id="{B320392D-F080-45D7-92B7-16274B3B4E1F}" type="slidenum">
              <a:rPr lang="en-US" smtClean="0"/>
              <a:t>6</a:t>
            </a:fld>
            <a:endParaRPr lang="en-US"/>
          </a:p>
        </p:txBody>
      </p:sp>
    </p:spTree>
    <p:extLst>
      <p:ext uri="{BB962C8B-B14F-4D97-AF65-F5344CB8AC3E}">
        <p14:creationId xmlns:p14="http://schemas.microsoft.com/office/powerpoint/2010/main" val="2355141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r" rtl="1">
              <a:buFont typeface="Arial" panose="020B0604020202020204" pitchFamily="34" charset="0"/>
              <a:buNone/>
            </a:pPr>
            <a:endParaRPr lang="fa-IR" dirty="0"/>
          </a:p>
        </p:txBody>
      </p:sp>
      <p:sp>
        <p:nvSpPr>
          <p:cNvPr id="4" name="Slide Number Placeholder 3"/>
          <p:cNvSpPr>
            <a:spLocks noGrp="1"/>
          </p:cNvSpPr>
          <p:nvPr>
            <p:ph type="sldNum" sz="quarter" idx="10"/>
          </p:nvPr>
        </p:nvSpPr>
        <p:spPr/>
        <p:txBody>
          <a:bodyPr/>
          <a:lstStyle/>
          <a:p>
            <a:fld id="{B320392D-F080-45D7-92B7-16274B3B4E1F}" type="slidenum">
              <a:rPr lang="en-US" smtClean="0"/>
              <a:t>8</a:t>
            </a:fld>
            <a:endParaRPr lang="en-US"/>
          </a:p>
        </p:txBody>
      </p:sp>
    </p:spTree>
    <p:extLst>
      <p:ext uri="{BB962C8B-B14F-4D97-AF65-F5344CB8AC3E}">
        <p14:creationId xmlns:p14="http://schemas.microsoft.com/office/powerpoint/2010/main" val="2139302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B320392D-F080-45D7-92B7-16274B3B4E1F}" type="slidenum">
              <a:rPr lang="en-US" smtClean="0"/>
              <a:t>13</a:t>
            </a:fld>
            <a:endParaRPr lang="en-US"/>
          </a:p>
        </p:txBody>
      </p:sp>
    </p:spTree>
    <p:extLst>
      <p:ext uri="{BB962C8B-B14F-4D97-AF65-F5344CB8AC3E}">
        <p14:creationId xmlns:p14="http://schemas.microsoft.com/office/powerpoint/2010/main" val="3857962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937" y="34494"/>
            <a:ext cx="12054228" cy="990742"/>
          </a:xfrm>
        </p:spPr>
        <p:txBody>
          <a:bodyPr>
            <a:normAutofit/>
          </a:bodyPr>
          <a:lstStyle>
            <a:lvl1pPr algn="ctr">
              <a:defRPr sz="3600" b="1">
                <a:effectLst>
                  <a:outerShdw blurRad="38100" dist="38100" dir="2700000" algn="tl">
                    <a:srgbClr val="000000">
                      <a:alpha val="43137"/>
                    </a:srgbClr>
                  </a:outerShdw>
                </a:effectLst>
                <a:cs typeface="B Nazanin" panose="00000400000000000000" pitchFamily="2" charset="-78"/>
              </a:defRPr>
            </a:lvl1pPr>
          </a:lstStyle>
          <a:p>
            <a:r>
              <a:rPr lang="en-US" dirty="0"/>
              <a:t>Click to edit Master title style</a:t>
            </a:r>
          </a:p>
        </p:txBody>
      </p:sp>
      <p:sp>
        <p:nvSpPr>
          <p:cNvPr id="3" name="Content Placeholder 2"/>
          <p:cNvSpPr>
            <a:spLocks noGrp="1"/>
          </p:cNvSpPr>
          <p:nvPr>
            <p:ph idx="1"/>
          </p:nvPr>
        </p:nvSpPr>
        <p:spPr>
          <a:xfrm>
            <a:off x="110836" y="1209964"/>
            <a:ext cx="12054228" cy="5532580"/>
          </a:xfrm>
        </p:spPr>
        <p:txBody>
          <a:bodyPr/>
          <a:lstStyle>
            <a:lvl1pPr marL="342891" marR="0" indent="-342891" algn="r" defTabSz="914377" rtl="1" eaLnBrk="1" fontAlgn="auto" latinLnBrk="0" hangingPunct="1">
              <a:lnSpc>
                <a:spcPct val="90000"/>
              </a:lnSpc>
              <a:spcBef>
                <a:spcPts val="1200"/>
              </a:spcBef>
              <a:spcAft>
                <a:spcPts val="0"/>
              </a:spcAft>
              <a:buClr>
                <a:schemeClr val="accent1"/>
              </a:buClr>
              <a:buSzTx/>
              <a:buFont typeface="Arial" panose="020B0604020202020204" pitchFamily="34" charset="0"/>
              <a:buChar char="•"/>
              <a:tabLst/>
              <a:defRPr sz="2400" b="0">
                <a:cs typeface="B Nazanin" panose="00000400000000000000" pitchFamily="2" charset="-78"/>
              </a:defRPr>
            </a:lvl1pPr>
            <a:lvl2pPr algn="r" rtl="1">
              <a:defRPr sz="2300" b="0">
                <a:latin typeface="+mn-lt"/>
                <a:cs typeface="B Nazanin" panose="00000400000000000000" pitchFamily="2" charset="-78"/>
              </a:defRPr>
            </a:lvl2pPr>
            <a:lvl3pPr algn="r" rtl="1">
              <a:defRPr sz="2000">
                <a:latin typeface="+mj-lt"/>
                <a:cs typeface="B Nazanin" panose="00000400000000000000" pitchFamily="2" charset="-78"/>
              </a:defRPr>
            </a:lvl3pPr>
            <a:lvl4pPr algn="r" rtl="1">
              <a:defRPr/>
            </a:lvl4pPr>
            <a:lvl5pPr algn="r" rtl="1">
              <a:defRPr/>
            </a:lvl5pPr>
          </a:lstStyle>
          <a:p>
            <a:pPr lvl="0"/>
            <a:r>
              <a:rPr lang="en-US" dirty="0"/>
              <a:t>Click to edit Master text styles</a:t>
            </a:r>
            <a:endParaRPr lang="fa-IR" dirty="0"/>
          </a:p>
          <a:p>
            <a:pPr lvl="1"/>
            <a:r>
              <a:rPr lang="en-US" dirty="0" err="1">
                <a:latin typeface="+mn-lt"/>
              </a:rPr>
              <a:t>Klll</a:t>
            </a:r>
            <a:endParaRPr lang="en-US" dirty="0">
              <a:latin typeface="+mn-lt"/>
            </a:endParaRPr>
          </a:p>
          <a:p>
            <a:pPr lvl="2"/>
            <a:r>
              <a:rPr lang="en-US" dirty="0" err="1"/>
              <a:t>kll</a:t>
            </a:r>
            <a:endParaRPr lang="fa-IR" dirty="0"/>
          </a:p>
          <a:p>
            <a:pPr lvl="0"/>
            <a:endParaRPr lang="en-US" dirty="0"/>
          </a:p>
        </p:txBody>
      </p:sp>
      <p:sp>
        <p:nvSpPr>
          <p:cNvPr id="6" name="Slide Number Placeholder 5"/>
          <p:cNvSpPr>
            <a:spLocks noGrp="1"/>
          </p:cNvSpPr>
          <p:nvPr>
            <p:ph type="sldNum" sz="quarter" idx="12"/>
          </p:nvPr>
        </p:nvSpPr>
        <p:spPr>
          <a:xfrm>
            <a:off x="26936" y="6458381"/>
            <a:ext cx="665791" cy="365125"/>
          </a:xfrm>
        </p:spPr>
        <p:txBody>
          <a:bodyPr/>
          <a:lstStyle>
            <a:lvl1pPr algn="ctr">
              <a:defRPr/>
            </a:lvl1pPr>
          </a:lstStyle>
          <a:p>
            <a:fld id="{F9065CFF-5C1C-46E7-905E-8C8FFBE3BC68}" type="slidenum">
              <a:rPr lang="en-US" smtClean="0"/>
              <a:pPr/>
              <a:t>‹#›</a:t>
            </a:fld>
            <a:endParaRPr lang="en-US" dirty="0"/>
          </a:p>
        </p:txBody>
      </p:sp>
    </p:spTree>
    <p:extLst>
      <p:ext uri="{BB962C8B-B14F-4D97-AF65-F5344CB8AC3E}">
        <p14:creationId xmlns:p14="http://schemas.microsoft.com/office/powerpoint/2010/main" val="2702609390"/>
      </p:ext>
    </p:extLst>
  </p:cSld>
  <p:clrMapOvr>
    <a:masterClrMapping/>
  </p:clrMapOvr>
  <p:transition spd="slow">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a:xfrm>
            <a:off x="262465" y="6356351"/>
            <a:ext cx="2743200" cy="365125"/>
          </a:xfrm>
          <a:prstGeom prst="rect">
            <a:avLst/>
          </a:prstGeom>
        </p:spPr>
        <p:txBody>
          <a:bodyPr/>
          <a:lstStyle/>
          <a:p>
            <a:fld id="{7788AE50-2C97-4340-B99B-35BCC911F19E}" type="datetime1">
              <a:rPr lang="en-US" smtClean="0"/>
              <a:t>10/27/2025</a:t>
            </a:fld>
            <a:endParaRPr lang="en-US"/>
          </a:p>
        </p:txBody>
      </p:sp>
      <p:sp>
        <p:nvSpPr>
          <p:cNvPr id="7" name="Footer Placeholder 6"/>
          <p:cNvSpPr>
            <a:spLocks noGrp="1"/>
          </p:cNvSpPr>
          <p:nvPr>
            <p:ph type="ftr" sz="quarter" idx="11"/>
          </p:nvPr>
        </p:nvSpPr>
        <p:spPr>
          <a:xfrm>
            <a:off x="3869268" y="6356351"/>
            <a:ext cx="5911517" cy="365125"/>
          </a:xfrm>
          <a:prstGeom prst="rect">
            <a:avLst/>
          </a:prstGeom>
        </p:spPr>
        <p:txBody>
          <a:bodyPr/>
          <a:lstStyle/>
          <a:p>
            <a:endParaRPr lang="en-US"/>
          </a:p>
        </p:txBody>
      </p:sp>
      <p:sp>
        <p:nvSpPr>
          <p:cNvPr id="8" name="Slide Number Placeholder 7"/>
          <p:cNvSpPr>
            <a:spLocks noGrp="1"/>
          </p:cNvSpPr>
          <p:nvPr>
            <p:ph type="sldNum" sz="quarter" idx="12"/>
          </p:nvPr>
        </p:nvSpPr>
        <p:spPr/>
        <p:txBody>
          <a:bodyPr/>
          <a:lstStyle/>
          <a:p>
            <a:fld id="{F9065CFF-5C1C-46E7-905E-8C8FFBE3BC68}" type="slidenum">
              <a:rPr lang="en-US" smtClean="0"/>
              <a:t>‹#›</a:t>
            </a:fld>
            <a:endParaRPr lang="en-US"/>
          </a:p>
        </p:txBody>
      </p:sp>
    </p:spTree>
    <p:extLst>
      <p:ext uri="{BB962C8B-B14F-4D97-AF65-F5344CB8AC3E}">
        <p14:creationId xmlns:p14="http://schemas.microsoft.com/office/powerpoint/2010/main" val="2050519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a:xfrm>
            <a:off x="262465" y="6356351"/>
            <a:ext cx="2743200" cy="365125"/>
          </a:xfrm>
          <a:prstGeom prst="rect">
            <a:avLst/>
          </a:prstGeom>
        </p:spPr>
        <p:txBody>
          <a:bodyPr/>
          <a:lstStyle/>
          <a:p>
            <a:fld id="{89F9FB4D-BA6E-4BC1-A4D6-0A5D46B382EC}" type="datetime1">
              <a:rPr lang="en-US" smtClean="0"/>
              <a:t>10/27/2025</a:t>
            </a:fld>
            <a:endParaRPr lang="en-US"/>
          </a:p>
        </p:txBody>
      </p:sp>
      <p:sp>
        <p:nvSpPr>
          <p:cNvPr id="6" name="Footer Placeholder 5"/>
          <p:cNvSpPr>
            <a:spLocks noGrp="1"/>
          </p:cNvSpPr>
          <p:nvPr>
            <p:ph type="ftr" sz="quarter" idx="11"/>
          </p:nvPr>
        </p:nvSpPr>
        <p:spPr>
          <a:xfrm>
            <a:off x="3869268" y="6356351"/>
            <a:ext cx="5911517"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F9065CFF-5C1C-46E7-905E-8C8FFBE3BC68}" type="slidenum">
              <a:rPr lang="en-US" smtClean="0"/>
              <a:t>‹#›</a:t>
            </a:fld>
            <a:endParaRPr lang="en-US"/>
          </a:p>
        </p:txBody>
      </p:sp>
    </p:spTree>
    <p:extLst>
      <p:ext uri="{BB962C8B-B14F-4D97-AF65-F5344CB8AC3E}">
        <p14:creationId xmlns:p14="http://schemas.microsoft.com/office/powerpoint/2010/main" val="31293944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 y="73891"/>
            <a:ext cx="3443591" cy="664758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8"/>
            <a:ext cx="2947483" cy="4601183"/>
          </a:xfrm>
          <a:prstGeom prst="rect">
            <a:avLst/>
          </a:prstGeom>
        </p:spPr>
        <p:txBody>
          <a:bodyPr vert="horz" lIns="91438" tIns="45719" rIns="91438" bIns="45719" rtlCol="0" anchor="ctr">
            <a:normAutofit/>
          </a:bodyPr>
          <a:lstStyle/>
          <a:p>
            <a:r>
              <a:rPr lang="en-US" dirty="0"/>
              <a:t>Click to edit Master title style</a:t>
            </a:r>
          </a:p>
        </p:txBody>
      </p:sp>
      <p:sp>
        <p:nvSpPr>
          <p:cNvPr id="3" name="Text Placeholder 2"/>
          <p:cNvSpPr>
            <a:spLocks noGrp="1"/>
          </p:cNvSpPr>
          <p:nvPr>
            <p:ph type="body" idx="1"/>
          </p:nvPr>
        </p:nvSpPr>
        <p:spPr>
          <a:xfrm>
            <a:off x="3453319" y="73891"/>
            <a:ext cx="8711745" cy="6567053"/>
          </a:xfrm>
          <a:prstGeom prst="rect">
            <a:avLst/>
          </a:prstGeom>
        </p:spPr>
        <p:txBody>
          <a:bodyPr vert="horz" lIns="91438" tIns="45719" rIns="91438" bIns="45719"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499273" y="6458381"/>
            <a:ext cx="665791" cy="365125"/>
          </a:xfrm>
          <a:prstGeom prst="rect">
            <a:avLst/>
          </a:prstGeom>
        </p:spPr>
        <p:txBody>
          <a:bodyPr vert="horz" lIns="91438" tIns="45719" rIns="91438" bIns="45719" rtlCol="0" anchor="ctr"/>
          <a:lstStyle>
            <a:lvl1pPr algn="r">
              <a:defRPr sz="1200" b="1">
                <a:solidFill>
                  <a:schemeClr val="accent1"/>
                </a:solidFill>
              </a:defRPr>
            </a:lvl1pPr>
          </a:lstStyle>
          <a:p>
            <a:fld id="{F9065CFF-5C1C-46E7-905E-8C8FFBE3BC68}" type="slidenum">
              <a:rPr lang="en-US" smtClean="0"/>
              <a:t>‹#›</a:t>
            </a:fld>
            <a:endParaRPr lang="en-US"/>
          </a:p>
        </p:txBody>
      </p:sp>
    </p:spTree>
    <p:extLst>
      <p:ext uri="{BB962C8B-B14F-4D97-AF65-F5344CB8AC3E}">
        <p14:creationId xmlns:p14="http://schemas.microsoft.com/office/powerpoint/2010/main" val="1046259872"/>
      </p:ext>
    </p:extLst>
  </p:cSld>
  <p:clrMap bg1="lt1" tx1="dk1" bg2="lt2" tx2="dk2" accent1="accent1" accent2="accent2" accent3="accent3" accent4="accent4" accent5="accent5" accent6="accent6" hlink="hlink" folHlink="folHlink"/>
  <p:sldLayoutIdLst>
    <p:sldLayoutId id="2147483662" r:id="rId1"/>
    <p:sldLayoutId id="2147483666" r:id="rId2"/>
    <p:sldLayoutId id="2147483667" r:id="rId3"/>
  </p:sldLayoutIdLst>
  <p:hf hdr="0" ftr="0" dt="0"/>
  <p:txStyles>
    <p:titleStyle>
      <a:lvl1pPr algn="l" defTabSz="914377" rtl="0" eaLnBrk="1" latinLnBrk="0" hangingPunct="1">
        <a:lnSpc>
          <a:spcPct val="90000"/>
        </a:lnSpc>
        <a:spcBef>
          <a:spcPct val="0"/>
        </a:spcBef>
        <a:buNone/>
        <a:defRPr sz="3600" kern="1200" spc="-60" baseline="0">
          <a:solidFill>
            <a:srgbClr val="FFFFFF"/>
          </a:solidFill>
          <a:latin typeface="+mj-lt"/>
          <a:ea typeface="+mj-ea"/>
          <a:cs typeface="B Nazanin" panose="00000400000000000000" pitchFamily="2" charset="-78"/>
        </a:defRPr>
      </a:lvl1pPr>
    </p:titleStyle>
    <p:bodyStyle>
      <a:lvl1pPr marL="182875" indent="-182875" algn="r" defTabSz="914377" rtl="1"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B Nazanin" panose="00000400000000000000" pitchFamily="2" charset="-78"/>
        </a:defRPr>
      </a:lvl1pPr>
      <a:lvl2pPr marL="685783" indent="-182875" algn="r" defTabSz="914377" rtl="1" eaLnBrk="1" latinLnBrk="0" hangingPunct="1">
        <a:lnSpc>
          <a:spcPct val="90000"/>
        </a:lnSpc>
        <a:spcBef>
          <a:spcPts val="251"/>
        </a:spcBef>
        <a:spcAft>
          <a:spcPts val="251"/>
        </a:spcAft>
        <a:buClr>
          <a:schemeClr val="accent1"/>
        </a:buClr>
        <a:buFont typeface="Wingdings 2" pitchFamily="18" charset="2"/>
        <a:buChar char=""/>
        <a:defRPr sz="1900" kern="1200">
          <a:solidFill>
            <a:schemeClr val="tx1">
              <a:lumMod val="65000"/>
              <a:lumOff val="35000"/>
            </a:schemeClr>
          </a:solidFill>
          <a:latin typeface="+mn-lt"/>
          <a:ea typeface="+mn-ea"/>
          <a:cs typeface="B Nazanin" panose="00000400000000000000" pitchFamily="2" charset="-78"/>
        </a:defRPr>
      </a:lvl2pPr>
      <a:lvl3pPr marL="1142971" indent="-182875" algn="r" defTabSz="914377" rtl="1" eaLnBrk="1" latinLnBrk="0" hangingPunct="1">
        <a:lnSpc>
          <a:spcPct val="90000"/>
        </a:lnSpc>
        <a:spcBef>
          <a:spcPts val="251"/>
        </a:spcBef>
        <a:spcAft>
          <a:spcPts val="251"/>
        </a:spcAft>
        <a:buClr>
          <a:schemeClr val="accent1"/>
        </a:buClr>
        <a:buFont typeface="Wingdings 2" pitchFamily="18" charset="2"/>
        <a:buChar char=""/>
        <a:defRPr sz="1600" kern="1200">
          <a:solidFill>
            <a:schemeClr val="tx1">
              <a:lumMod val="65000"/>
              <a:lumOff val="35000"/>
            </a:schemeClr>
          </a:solidFill>
          <a:latin typeface="+mn-lt"/>
          <a:ea typeface="+mn-ea"/>
          <a:cs typeface="B Nazanin" panose="00000400000000000000" pitchFamily="2" charset="-78"/>
        </a:defRPr>
      </a:lvl3pPr>
      <a:lvl4pPr marL="1600160" indent="-182875" algn="r" defTabSz="914377" rtl="1"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B Nazanin" panose="00000400000000000000" pitchFamily="2" charset="-78"/>
        </a:defRPr>
      </a:lvl4pPr>
      <a:lvl5pPr marL="2057349" indent="-182875" algn="r" defTabSz="914377" rtl="1"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B Nazanin" panose="00000400000000000000" pitchFamily="2" charset="-78"/>
        </a:defRPr>
      </a:lvl5pPr>
      <a:lvl6pPr marL="2514537"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6pPr>
      <a:lvl7pPr marL="2971726"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7pPr>
      <a:lvl8pPr marL="3428914"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8pPr>
      <a:lvl9pPr marL="3886103"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9pPr>
    </p:bodyStyle>
    <p:otherStyle>
      <a:defPPr>
        <a:defRPr lang="en-US"/>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 descr="C:\Users\pishtazan\Desktop\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9663"/>
            <a:ext cx="3751729" cy="548219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pishtazan\Desktop\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79705" y="649663"/>
            <a:ext cx="612297" cy="5482196"/>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6"/>
          <p:cNvSpPr txBox="1">
            <a:spLocks/>
          </p:cNvSpPr>
          <p:nvPr/>
        </p:nvSpPr>
        <p:spPr>
          <a:xfrm>
            <a:off x="9403307" y="6325319"/>
            <a:ext cx="2761397" cy="365125"/>
          </a:xfrm>
          <a:prstGeom prst="rect">
            <a:avLst/>
          </a:prstGeom>
        </p:spPr>
        <p:txBody>
          <a:bodyPr vert="horz" lIns="91438" tIns="45719" rIns="91438" bIns="45719" rtlCol="0" anchor="ctr"/>
          <a:lstStyle>
            <a:defPPr>
              <a:defRPr lang="en-US"/>
            </a:defPPr>
            <a:lvl1pPr marL="0" algn="r" defTabSz="914400" rtl="0" eaLnBrk="1" latinLnBrk="0" hangingPunct="1">
              <a:defRPr sz="12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589A0E7F-E5E9-4120-967B-6D32D62E9D6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9992" y="556897"/>
            <a:ext cx="8359223" cy="5062025"/>
          </a:xfrm>
          <a:prstGeom prst="rect">
            <a:avLst/>
          </a:prstGeom>
        </p:spPr>
      </p:pic>
    </p:spTree>
    <p:extLst>
      <p:ext uri="{BB962C8B-B14F-4D97-AF65-F5344CB8AC3E}">
        <p14:creationId xmlns:p14="http://schemas.microsoft.com/office/powerpoint/2010/main" val="42449654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exagon 27"/>
          <p:cNvSpPr/>
          <p:nvPr/>
        </p:nvSpPr>
        <p:spPr>
          <a:xfrm>
            <a:off x="9488917" y="1890257"/>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9668763" y="2269864"/>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مقاطع علوم پایه و مقدمات بالینی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32" name="Hexagon 31"/>
          <p:cNvSpPr/>
          <p:nvPr/>
        </p:nvSpPr>
        <p:spPr>
          <a:xfrm>
            <a:off x="5106027" y="1963911"/>
            <a:ext cx="4472813"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3" name="TextBox 32">
            <a:extLst>
              <a:ext uri="{FF2B5EF4-FFF2-40B4-BE49-F238E27FC236}">
                <a16:creationId xmlns:a16="http://schemas.microsoft.com/office/drawing/2014/main" id="{11FB7139-7FF1-591E-F9FD-ED430F532A45}"/>
              </a:ext>
            </a:extLst>
          </p:cNvPr>
          <p:cNvSpPr txBox="1"/>
          <p:nvPr/>
        </p:nvSpPr>
        <p:spPr>
          <a:xfrm>
            <a:off x="5256152" y="2066724"/>
            <a:ext cx="4172561"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نمره قبولی در دروس پایه عمومی: 10</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90"/>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378131"/>
            <a:ext cx="6390875" cy="661720"/>
          </a:xfrm>
          <a:prstGeom prst="rect">
            <a:avLst/>
          </a:prstGeom>
          <a:noFill/>
        </p:spPr>
        <p:txBody>
          <a:bodyPr wrap="square">
            <a:spAutoFit/>
          </a:bodyPr>
          <a:lstStyle/>
          <a:p>
            <a:pPr algn="ctr" rtl="1">
              <a:spcAft>
                <a:spcPts val="600"/>
              </a:spcAft>
            </a:pPr>
            <a:r>
              <a:rPr lang="fa-IR" sz="37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حداقل نمره قبول و حداقل میانگین کل</a:t>
            </a:r>
            <a:endParaRPr lang="en-US" sz="37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30" name="Hexagon 29"/>
          <p:cNvSpPr/>
          <p:nvPr/>
        </p:nvSpPr>
        <p:spPr>
          <a:xfrm>
            <a:off x="9463545" y="3894334"/>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9577075" y="4307270"/>
            <a:ext cx="2307140" cy="892552"/>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مقاطع کارآموزی و کارورزی بالینی</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58" name="Hexagon 57"/>
          <p:cNvSpPr/>
          <p:nvPr/>
        </p:nvSpPr>
        <p:spPr>
          <a:xfrm>
            <a:off x="571398" y="1956068"/>
            <a:ext cx="4472813"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59" name="TextBox 58">
            <a:extLst>
              <a:ext uri="{FF2B5EF4-FFF2-40B4-BE49-F238E27FC236}">
                <a16:creationId xmlns:a16="http://schemas.microsoft.com/office/drawing/2014/main" id="{11FB7139-7FF1-591E-F9FD-ED430F532A45}"/>
              </a:ext>
            </a:extLst>
          </p:cNvPr>
          <p:cNvSpPr txBox="1"/>
          <p:nvPr/>
        </p:nvSpPr>
        <p:spPr>
          <a:xfrm>
            <a:off x="721523" y="2058881"/>
            <a:ext cx="4172561"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نمره قبولی در دروس تخصصی: 12</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60" name="Hexagon 59"/>
          <p:cNvSpPr/>
          <p:nvPr/>
        </p:nvSpPr>
        <p:spPr>
          <a:xfrm>
            <a:off x="5127211" y="2828216"/>
            <a:ext cx="4472813"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1" name="TextBox 60">
            <a:extLst>
              <a:ext uri="{FF2B5EF4-FFF2-40B4-BE49-F238E27FC236}">
                <a16:creationId xmlns:a16="http://schemas.microsoft.com/office/drawing/2014/main" id="{11FB7139-7FF1-591E-F9FD-ED430F532A45}"/>
              </a:ext>
            </a:extLst>
          </p:cNvPr>
          <p:cNvSpPr txBox="1"/>
          <p:nvPr/>
        </p:nvSpPr>
        <p:spPr>
          <a:xfrm>
            <a:off x="5277336" y="2931029"/>
            <a:ext cx="4172561"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میانگین کل هر مرحله: 12</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62" name="Hexagon 61"/>
          <p:cNvSpPr/>
          <p:nvPr/>
        </p:nvSpPr>
        <p:spPr>
          <a:xfrm>
            <a:off x="557345" y="2835470"/>
            <a:ext cx="4472813"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3" name="TextBox 62">
            <a:extLst>
              <a:ext uri="{FF2B5EF4-FFF2-40B4-BE49-F238E27FC236}">
                <a16:creationId xmlns:a16="http://schemas.microsoft.com/office/drawing/2014/main" id="{11FB7139-7FF1-591E-F9FD-ED430F532A45}"/>
              </a:ext>
            </a:extLst>
          </p:cNvPr>
          <p:cNvSpPr txBox="1"/>
          <p:nvPr/>
        </p:nvSpPr>
        <p:spPr>
          <a:xfrm>
            <a:off x="707470" y="2938283"/>
            <a:ext cx="4172561"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نمره مهمانی: 10</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64" name="Hexagon 63"/>
          <p:cNvSpPr/>
          <p:nvPr/>
        </p:nvSpPr>
        <p:spPr>
          <a:xfrm>
            <a:off x="3228677" y="3927539"/>
            <a:ext cx="6317179"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5" name="TextBox 64">
            <a:extLst>
              <a:ext uri="{FF2B5EF4-FFF2-40B4-BE49-F238E27FC236}">
                <a16:creationId xmlns:a16="http://schemas.microsoft.com/office/drawing/2014/main" id="{11FB7139-7FF1-591E-F9FD-ED430F532A45}"/>
              </a:ext>
            </a:extLst>
          </p:cNvPr>
          <p:cNvSpPr txBox="1"/>
          <p:nvPr/>
        </p:nvSpPr>
        <p:spPr>
          <a:xfrm>
            <a:off x="3461648" y="4016886"/>
            <a:ext cx="5851235"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نمره قبولی در دروس تخصصی و بخش‌های بالینی: 12</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66" name="Hexagon 65"/>
          <p:cNvSpPr/>
          <p:nvPr/>
        </p:nvSpPr>
        <p:spPr>
          <a:xfrm>
            <a:off x="5073043" y="4834230"/>
            <a:ext cx="4472813"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67" name="TextBox 66">
            <a:extLst>
              <a:ext uri="{FF2B5EF4-FFF2-40B4-BE49-F238E27FC236}">
                <a16:creationId xmlns:a16="http://schemas.microsoft.com/office/drawing/2014/main" id="{11FB7139-7FF1-591E-F9FD-ED430F532A45}"/>
              </a:ext>
            </a:extLst>
          </p:cNvPr>
          <p:cNvSpPr txBox="1"/>
          <p:nvPr/>
        </p:nvSpPr>
        <p:spPr>
          <a:xfrm>
            <a:off x="5223168" y="4937043"/>
            <a:ext cx="4172561"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میانگین کل هر مرحله: 14</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69" name="Hexagon 68"/>
          <p:cNvSpPr/>
          <p:nvPr/>
        </p:nvSpPr>
        <p:spPr>
          <a:xfrm>
            <a:off x="571398" y="5799391"/>
            <a:ext cx="11322214" cy="84707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0" name="TextBox 69">
            <a:extLst>
              <a:ext uri="{FF2B5EF4-FFF2-40B4-BE49-F238E27FC236}">
                <a16:creationId xmlns:a16="http://schemas.microsoft.com/office/drawing/2014/main" id="{11FB7139-7FF1-591E-F9FD-ED430F532A45}"/>
              </a:ext>
            </a:extLst>
          </p:cNvPr>
          <p:cNvSpPr txBox="1"/>
          <p:nvPr/>
        </p:nvSpPr>
        <p:spPr>
          <a:xfrm>
            <a:off x="660985" y="5977582"/>
            <a:ext cx="11143040" cy="453970"/>
          </a:xfrm>
          <a:prstGeom prst="rect">
            <a:avLst/>
          </a:prstGeom>
          <a:noFill/>
        </p:spPr>
        <p:txBody>
          <a:bodyPr wrap="square">
            <a:spAutoFit/>
          </a:bodyPr>
          <a:lstStyle/>
          <a:p>
            <a:pPr algn="ctr" rtl="1">
              <a:spcAft>
                <a:spcPts val="600"/>
              </a:spcAft>
            </a:pPr>
            <a:r>
              <a:rPr lang="fa-IR" sz="2350" b="1" dirty="0">
                <a:solidFill>
                  <a:schemeClr val="bg1"/>
                </a:solidFill>
                <a:latin typeface="IranNastaliq" panose="02020505000000020003" pitchFamily="18" charset="0"/>
                <a:cs typeface="B Yagut" panose="00000400000000000000" pitchFamily="2" charset="-78"/>
              </a:rPr>
              <a:t>نتیجه ارزشیابی دروس آداب پزشکی به صورت کیفی تعیین می‌شود و در مجموع معدل حساب نمی‌گردد.</a:t>
            </a:r>
            <a:endParaRPr lang="en-US" sz="235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632472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1+#ppt_w/2"/>
                                          </p:val>
                                        </p:tav>
                                        <p:tav tm="100000">
                                          <p:val>
                                            <p:strVal val="#ppt_x"/>
                                          </p:val>
                                        </p:tav>
                                      </p:tavLst>
                                    </p:anim>
                                    <p:anim calcmode="lin" valueType="num">
                                      <p:cBhvr additive="base">
                                        <p:cTn id="20" dur="500" fill="hold"/>
                                        <p:tgtEl>
                                          <p:spTgt spid="32"/>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 calcmode="lin" valueType="num">
                                      <p:cBhvr additive="base">
                                        <p:cTn id="23" dur="500" fill="hold"/>
                                        <p:tgtEl>
                                          <p:spTgt spid="33"/>
                                        </p:tgtEl>
                                        <p:attrNameLst>
                                          <p:attrName>ppt_x</p:attrName>
                                        </p:attrNameLst>
                                      </p:cBhvr>
                                      <p:tavLst>
                                        <p:tav tm="0">
                                          <p:val>
                                            <p:strVal val="1+#ppt_w/2"/>
                                          </p:val>
                                        </p:tav>
                                        <p:tav tm="100000">
                                          <p:val>
                                            <p:strVal val="#ppt_x"/>
                                          </p:val>
                                        </p:tav>
                                      </p:tavLst>
                                    </p:anim>
                                    <p:anim calcmode="lin" valueType="num">
                                      <p:cBhvr additive="base">
                                        <p:cTn id="24"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anim calcmode="lin" valueType="num">
                                      <p:cBhvr additive="base">
                                        <p:cTn id="29" dur="500" fill="hold"/>
                                        <p:tgtEl>
                                          <p:spTgt spid="58"/>
                                        </p:tgtEl>
                                        <p:attrNameLst>
                                          <p:attrName>ppt_x</p:attrName>
                                        </p:attrNameLst>
                                      </p:cBhvr>
                                      <p:tavLst>
                                        <p:tav tm="0">
                                          <p:val>
                                            <p:strVal val="1+#ppt_w/2"/>
                                          </p:val>
                                        </p:tav>
                                        <p:tav tm="100000">
                                          <p:val>
                                            <p:strVal val="#ppt_x"/>
                                          </p:val>
                                        </p:tav>
                                      </p:tavLst>
                                    </p:anim>
                                    <p:anim calcmode="lin" valueType="num">
                                      <p:cBhvr additive="base">
                                        <p:cTn id="30" dur="500" fill="hold"/>
                                        <p:tgtEl>
                                          <p:spTgt spid="58"/>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anim calcmode="lin" valueType="num">
                                      <p:cBhvr additive="base">
                                        <p:cTn id="33" dur="500" fill="hold"/>
                                        <p:tgtEl>
                                          <p:spTgt spid="59"/>
                                        </p:tgtEl>
                                        <p:attrNameLst>
                                          <p:attrName>ppt_x</p:attrName>
                                        </p:attrNameLst>
                                      </p:cBhvr>
                                      <p:tavLst>
                                        <p:tav tm="0">
                                          <p:val>
                                            <p:strVal val="1+#ppt_w/2"/>
                                          </p:val>
                                        </p:tav>
                                        <p:tav tm="100000">
                                          <p:val>
                                            <p:strVal val="#ppt_x"/>
                                          </p:val>
                                        </p:tav>
                                      </p:tavLst>
                                    </p:anim>
                                    <p:anim calcmode="lin" valueType="num">
                                      <p:cBhvr additive="base">
                                        <p:cTn id="34" dur="500" fill="hold"/>
                                        <p:tgtEl>
                                          <p:spTgt spid="59"/>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2" fill="hold" grpId="0" nodeType="clickEffect">
                                  <p:stCondLst>
                                    <p:cond delay="0"/>
                                  </p:stCondLst>
                                  <p:childTnLst>
                                    <p:set>
                                      <p:cBhvr>
                                        <p:cTn id="38" dur="1" fill="hold">
                                          <p:stCondLst>
                                            <p:cond delay="0"/>
                                          </p:stCondLst>
                                        </p:cTn>
                                        <p:tgtEl>
                                          <p:spTgt spid="61"/>
                                        </p:tgtEl>
                                        <p:attrNameLst>
                                          <p:attrName>style.visibility</p:attrName>
                                        </p:attrNameLst>
                                      </p:cBhvr>
                                      <p:to>
                                        <p:strVal val="visible"/>
                                      </p:to>
                                    </p:set>
                                    <p:anim calcmode="lin" valueType="num">
                                      <p:cBhvr additive="base">
                                        <p:cTn id="39" dur="500" fill="hold"/>
                                        <p:tgtEl>
                                          <p:spTgt spid="61"/>
                                        </p:tgtEl>
                                        <p:attrNameLst>
                                          <p:attrName>ppt_x</p:attrName>
                                        </p:attrNameLst>
                                      </p:cBhvr>
                                      <p:tavLst>
                                        <p:tav tm="0">
                                          <p:val>
                                            <p:strVal val="1+#ppt_w/2"/>
                                          </p:val>
                                        </p:tav>
                                        <p:tav tm="100000">
                                          <p:val>
                                            <p:strVal val="#ppt_x"/>
                                          </p:val>
                                        </p:tav>
                                      </p:tavLst>
                                    </p:anim>
                                    <p:anim calcmode="lin" valueType="num">
                                      <p:cBhvr additive="base">
                                        <p:cTn id="40" dur="500" fill="hold"/>
                                        <p:tgtEl>
                                          <p:spTgt spid="61"/>
                                        </p:tgtEl>
                                        <p:attrNameLst>
                                          <p:attrName>ppt_y</p:attrName>
                                        </p:attrNameLst>
                                      </p:cBhvr>
                                      <p:tavLst>
                                        <p:tav tm="0">
                                          <p:val>
                                            <p:strVal val="#ppt_y"/>
                                          </p:val>
                                        </p:tav>
                                        <p:tav tm="100000">
                                          <p:val>
                                            <p:strVal val="#ppt_y"/>
                                          </p:val>
                                        </p:tav>
                                      </p:tavLst>
                                    </p:anim>
                                  </p:childTnLst>
                                </p:cTn>
                              </p:par>
                              <p:par>
                                <p:cTn id="41" presetID="2" presetClass="entr" presetSubtype="2" fill="hold" grpId="0" nodeType="withEffect">
                                  <p:stCondLst>
                                    <p:cond delay="0"/>
                                  </p:stCondLst>
                                  <p:childTnLst>
                                    <p:set>
                                      <p:cBhvr>
                                        <p:cTn id="42" dur="1" fill="hold">
                                          <p:stCondLst>
                                            <p:cond delay="0"/>
                                          </p:stCondLst>
                                        </p:cTn>
                                        <p:tgtEl>
                                          <p:spTgt spid="60"/>
                                        </p:tgtEl>
                                        <p:attrNameLst>
                                          <p:attrName>style.visibility</p:attrName>
                                        </p:attrNameLst>
                                      </p:cBhvr>
                                      <p:to>
                                        <p:strVal val="visible"/>
                                      </p:to>
                                    </p:set>
                                    <p:anim calcmode="lin" valueType="num">
                                      <p:cBhvr additive="base">
                                        <p:cTn id="43" dur="500" fill="hold"/>
                                        <p:tgtEl>
                                          <p:spTgt spid="60"/>
                                        </p:tgtEl>
                                        <p:attrNameLst>
                                          <p:attrName>ppt_x</p:attrName>
                                        </p:attrNameLst>
                                      </p:cBhvr>
                                      <p:tavLst>
                                        <p:tav tm="0">
                                          <p:val>
                                            <p:strVal val="1+#ppt_w/2"/>
                                          </p:val>
                                        </p:tav>
                                        <p:tav tm="100000">
                                          <p:val>
                                            <p:strVal val="#ppt_x"/>
                                          </p:val>
                                        </p:tav>
                                      </p:tavLst>
                                    </p:anim>
                                    <p:anim calcmode="lin" valueType="num">
                                      <p:cBhvr additive="base">
                                        <p:cTn id="44" dur="500" fill="hold"/>
                                        <p:tgtEl>
                                          <p:spTgt spid="60"/>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2" fill="hold" grpId="0" nodeType="clickEffect">
                                  <p:stCondLst>
                                    <p:cond delay="0"/>
                                  </p:stCondLst>
                                  <p:childTnLst>
                                    <p:set>
                                      <p:cBhvr>
                                        <p:cTn id="48" dur="1" fill="hold">
                                          <p:stCondLst>
                                            <p:cond delay="0"/>
                                          </p:stCondLst>
                                        </p:cTn>
                                        <p:tgtEl>
                                          <p:spTgt spid="63"/>
                                        </p:tgtEl>
                                        <p:attrNameLst>
                                          <p:attrName>style.visibility</p:attrName>
                                        </p:attrNameLst>
                                      </p:cBhvr>
                                      <p:to>
                                        <p:strVal val="visible"/>
                                      </p:to>
                                    </p:set>
                                    <p:anim calcmode="lin" valueType="num">
                                      <p:cBhvr additive="base">
                                        <p:cTn id="49" dur="500" fill="hold"/>
                                        <p:tgtEl>
                                          <p:spTgt spid="63"/>
                                        </p:tgtEl>
                                        <p:attrNameLst>
                                          <p:attrName>ppt_x</p:attrName>
                                        </p:attrNameLst>
                                      </p:cBhvr>
                                      <p:tavLst>
                                        <p:tav tm="0">
                                          <p:val>
                                            <p:strVal val="1+#ppt_w/2"/>
                                          </p:val>
                                        </p:tav>
                                        <p:tav tm="100000">
                                          <p:val>
                                            <p:strVal val="#ppt_x"/>
                                          </p:val>
                                        </p:tav>
                                      </p:tavLst>
                                    </p:anim>
                                    <p:anim calcmode="lin" valueType="num">
                                      <p:cBhvr additive="base">
                                        <p:cTn id="50" dur="500" fill="hold"/>
                                        <p:tgtEl>
                                          <p:spTgt spid="63"/>
                                        </p:tgtEl>
                                        <p:attrNameLst>
                                          <p:attrName>ppt_y</p:attrName>
                                        </p:attrNameLst>
                                      </p:cBhvr>
                                      <p:tavLst>
                                        <p:tav tm="0">
                                          <p:val>
                                            <p:strVal val="#ppt_y"/>
                                          </p:val>
                                        </p:tav>
                                        <p:tav tm="100000">
                                          <p:val>
                                            <p:strVal val="#ppt_y"/>
                                          </p:val>
                                        </p:tav>
                                      </p:tavLst>
                                    </p:anim>
                                  </p:childTnLst>
                                </p:cTn>
                              </p:par>
                              <p:par>
                                <p:cTn id="51" presetID="2" presetClass="entr" presetSubtype="2" fill="hold" grpId="0" nodeType="withEffect">
                                  <p:stCondLst>
                                    <p:cond delay="0"/>
                                  </p:stCondLst>
                                  <p:childTnLst>
                                    <p:set>
                                      <p:cBhvr>
                                        <p:cTn id="52" dur="1" fill="hold">
                                          <p:stCondLst>
                                            <p:cond delay="0"/>
                                          </p:stCondLst>
                                        </p:cTn>
                                        <p:tgtEl>
                                          <p:spTgt spid="62"/>
                                        </p:tgtEl>
                                        <p:attrNameLst>
                                          <p:attrName>style.visibility</p:attrName>
                                        </p:attrNameLst>
                                      </p:cBhvr>
                                      <p:to>
                                        <p:strVal val="visible"/>
                                      </p:to>
                                    </p:set>
                                    <p:anim calcmode="lin" valueType="num">
                                      <p:cBhvr additive="base">
                                        <p:cTn id="53" dur="500" fill="hold"/>
                                        <p:tgtEl>
                                          <p:spTgt spid="62"/>
                                        </p:tgtEl>
                                        <p:attrNameLst>
                                          <p:attrName>ppt_x</p:attrName>
                                        </p:attrNameLst>
                                      </p:cBhvr>
                                      <p:tavLst>
                                        <p:tav tm="0">
                                          <p:val>
                                            <p:strVal val="1+#ppt_w/2"/>
                                          </p:val>
                                        </p:tav>
                                        <p:tav tm="100000">
                                          <p:val>
                                            <p:strVal val="#ppt_x"/>
                                          </p:val>
                                        </p:tav>
                                      </p:tavLst>
                                    </p:anim>
                                    <p:anim calcmode="lin" valueType="num">
                                      <p:cBhvr additive="base">
                                        <p:cTn id="54" dur="500" fill="hold"/>
                                        <p:tgtEl>
                                          <p:spTgt spid="62"/>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grpId="0" nodeType="clickEffect">
                                  <p:stCondLst>
                                    <p:cond delay="0"/>
                                  </p:stCondLst>
                                  <p:childTnLst>
                                    <p:set>
                                      <p:cBhvr>
                                        <p:cTn id="58" dur="1" fill="hold">
                                          <p:stCondLst>
                                            <p:cond delay="0"/>
                                          </p:stCondLst>
                                        </p:cTn>
                                        <p:tgtEl>
                                          <p:spTgt spid="31"/>
                                        </p:tgtEl>
                                        <p:attrNameLst>
                                          <p:attrName>style.visibility</p:attrName>
                                        </p:attrNameLst>
                                      </p:cBhvr>
                                      <p:to>
                                        <p:strVal val="visible"/>
                                      </p:to>
                                    </p:set>
                                    <p:anim calcmode="lin" valueType="num">
                                      <p:cBhvr>
                                        <p:cTn id="59" dur="500" fill="hold"/>
                                        <p:tgtEl>
                                          <p:spTgt spid="31"/>
                                        </p:tgtEl>
                                        <p:attrNameLst>
                                          <p:attrName>ppt_w</p:attrName>
                                        </p:attrNameLst>
                                      </p:cBhvr>
                                      <p:tavLst>
                                        <p:tav tm="0">
                                          <p:val>
                                            <p:fltVal val="0"/>
                                          </p:val>
                                        </p:tav>
                                        <p:tav tm="100000">
                                          <p:val>
                                            <p:strVal val="#ppt_w"/>
                                          </p:val>
                                        </p:tav>
                                      </p:tavLst>
                                    </p:anim>
                                    <p:anim calcmode="lin" valueType="num">
                                      <p:cBhvr>
                                        <p:cTn id="60" dur="500" fill="hold"/>
                                        <p:tgtEl>
                                          <p:spTgt spid="31"/>
                                        </p:tgtEl>
                                        <p:attrNameLst>
                                          <p:attrName>ppt_h</p:attrName>
                                        </p:attrNameLst>
                                      </p:cBhvr>
                                      <p:tavLst>
                                        <p:tav tm="0">
                                          <p:val>
                                            <p:fltVal val="0"/>
                                          </p:val>
                                        </p:tav>
                                        <p:tav tm="100000">
                                          <p:val>
                                            <p:strVal val="#ppt_h"/>
                                          </p:val>
                                        </p:tav>
                                      </p:tavLst>
                                    </p:anim>
                                    <p:animEffect transition="in" filter="fade">
                                      <p:cBhvr>
                                        <p:cTn id="61" dur="500"/>
                                        <p:tgtEl>
                                          <p:spTgt spid="31"/>
                                        </p:tgtEl>
                                      </p:cBhvr>
                                    </p:animEffect>
                                  </p:childTnLst>
                                </p:cTn>
                              </p:par>
                              <p:par>
                                <p:cTn id="62" presetID="53" presetClass="entr" presetSubtype="16" fill="hold" grpId="0" nodeType="withEffect">
                                  <p:stCondLst>
                                    <p:cond delay="0"/>
                                  </p:stCondLst>
                                  <p:childTnLst>
                                    <p:set>
                                      <p:cBhvr>
                                        <p:cTn id="63" dur="1" fill="hold">
                                          <p:stCondLst>
                                            <p:cond delay="0"/>
                                          </p:stCondLst>
                                        </p:cTn>
                                        <p:tgtEl>
                                          <p:spTgt spid="30"/>
                                        </p:tgtEl>
                                        <p:attrNameLst>
                                          <p:attrName>style.visibility</p:attrName>
                                        </p:attrNameLst>
                                      </p:cBhvr>
                                      <p:to>
                                        <p:strVal val="visible"/>
                                      </p:to>
                                    </p:set>
                                    <p:anim calcmode="lin" valueType="num">
                                      <p:cBhvr>
                                        <p:cTn id="64" dur="500" fill="hold"/>
                                        <p:tgtEl>
                                          <p:spTgt spid="30"/>
                                        </p:tgtEl>
                                        <p:attrNameLst>
                                          <p:attrName>ppt_w</p:attrName>
                                        </p:attrNameLst>
                                      </p:cBhvr>
                                      <p:tavLst>
                                        <p:tav tm="0">
                                          <p:val>
                                            <p:fltVal val="0"/>
                                          </p:val>
                                        </p:tav>
                                        <p:tav tm="100000">
                                          <p:val>
                                            <p:strVal val="#ppt_w"/>
                                          </p:val>
                                        </p:tav>
                                      </p:tavLst>
                                    </p:anim>
                                    <p:anim calcmode="lin" valueType="num">
                                      <p:cBhvr>
                                        <p:cTn id="65" dur="500" fill="hold"/>
                                        <p:tgtEl>
                                          <p:spTgt spid="30"/>
                                        </p:tgtEl>
                                        <p:attrNameLst>
                                          <p:attrName>ppt_h</p:attrName>
                                        </p:attrNameLst>
                                      </p:cBhvr>
                                      <p:tavLst>
                                        <p:tav tm="0">
                                          <p:val>
                                            <p:fltVal val="0"/>
                                          </p:val>
                                        </p:tav>
                                        <p:tav tm="100000">
                                          <p:val>
                                            <p:strVal val="#ppt_h"/>
                                          </p:val>
                                        </p:tav>
                                      </p:tavLst>
                                    </p:anim>
                                    <p:animEffect transition="in" filter="fade">
                                      <p:cBhvr>
                                        <p:cTn id="66" dur="500"/>
                                        <p:tgtEl>
                                          <p:spTgt spid="30"/>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65"/>
                                        </p:tgtEl>
                                        <p:attrNameLst>
                                          <p:attrName>style.visibility</p:attrName>
                                        </p:attrNameLst>
                                      </p:cBhvr>
                                      <p:to>
                                        <p:strVal val="visible"/>
                                      </p:to>
                                    </p:set>
                                    <p:anim calcmode="lin" valueType="num">
                                      <p:cBhvr additive="base">
                                        <p:cTn id="71" dur="500" fill="hold"/>
                                        <p:tgtEl>
                                          <p:spTgt spid="65"/>
                                        </p:tgtEl>
                                        <p:attrNameLst>
                                          <p:attrName>ppt_x</p:attrName>
                                        </p:attrNameLst>
                                      </p:cBhvr>
                                      <p:tavLst>
                                        <p:tav tm="0">
                                          <p:val>
                                            <p:strVal val="1+#ppt_w/2"/>
                                          </p:val>
                                        </p:tav>
                                        <p:tav tm="100000">
                                          <p:val>
                                            <p:strVal val="#ppt_x"/>
                                          </p:val>
                                        </p:tav>
                                      </p:tavLst>
                                    </p:anim>
                                    <p:anim calcmode="lin" valueType="num">
                                      <p:cBhvr additive="base">
                                        <p:cTn id="72" dur="500" fill="hold"/>
                                        <p:tgtEl>
                                          <p:spTgt spid="65"/>
                                        </p:tgtEl>
                                        <p:attrNameLst>
                                          <p:attrName>ppt_y</p:attrName>
                                        </p:attrNameLst>
                                      </p:cBhvr>
                                      <p:tavLst>
                                        <p:tav tm="0">
                                          <p:val>
                                            <p:strVal val="#ppt_y"/>
                                          </p:val>
                                        </p:tav>
                                        <p:tav tm="100000">
                                          <p:val>
                                            <p:strVal val="#ppt_y"/>
                                          </p:val>
                                        </p:tav>
                                      </p:tavLst>
                                    </p:anim>
                                  </p:childTnLst>
                                </p:cTn>
                              </p:par>
                              <p:par>
                                <p:cTn id="73" presetID="2" presetClass="entr" presetSubtype="2" fill="hold" grpId="0" nodeType="withEffect">
                                  <p:stCondLst>
                                    <p:cond delay="0"/>
                                  </p:stCondLst>
                                  <p:childTnLst>
                                    <p:set>
                                      <p:cBhvr>
                                        <p:cTn id="74" dur="1" fill="hold">
                                          <p:stCondLst>
                                            <p:cond delay="0"/>
                                          </p:stCondLst>
                                        </p:cTn>
                                        <p:tgtEl>
                                          <p:spTgt spid="64"/>
                                        </p:tgtEl>
                                        <p:attrNameLst>
                                          <p:attrName>style.visibility</p:attrName>
                                        </p:attrNameLst>
                                      </p:cBhvr>
                                      <p:to>
                                        <p:strVal val="visible"/>
                                      </p:to>
                                    </p:set>
                                    <p:anim calcmode="lin" valueType="num">
                                      <p:cBhvr additive="base">
                                        <p:cTn id="75" dur="500" fill="hold"/>
                                        <p:tgtEl>
                                          <p:spTgt spid="64"/>
                                        </p:tgtEl>
                                        <p:attrNameLst>
                                          <p:attrName>ppt_x</p:attrName>
                                        </p:attrNameLst>
                                      </p:cBhvr>
                                      <p:tavLst>
                                        <p:tav tm="0">
                                          <p:val>
                                            <p:strVal val="1+#ppt_w/2"/>
                                          </p:val>
                                        </p:tav>
                                        <p:tav tm="100000">
                                          <p:val>
                                            <p:strVal val="#ppt_x"/>
                                          </p:val>
                                        </p:tav>
                                      </p:tavLst>
                                    </p:anim>
                                    <p:anim calcmode="lin" valueType="num">
                                      <p:cBhvr additive="base">
                                        <p:cTn id="76" dur="500" fill="hold"/>
                                        <p:tgtEl>
                                          <p:spTgt spid="64"/>
                                        </p:tgtEl>
                                        <p:attrNameLst>
                                          <p:attrName>ppt_y</p:attrName>
                                        </p:attrNameLst>
                                      </p:cBhvr>
                                      <p:tavLst>
                                        <p:tav tm="0">
                                          <p:val>
                                            <p:strVal val="#ppt_y"/>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2" fill="hold" grpId="0" nodeType="clickEffect">
                                  <p:stCondLst>
                                    <p:cond delay="0"/>
                                  </p:stCondLst>
                                  <p:childTnLst>
                                    <p:set>
                                      <p:cBhvr>
                                        <p:cTn id="80" dur="1" fill="hold">
                                          <p:stCondLst>
                                            <p:cond delay="0"/>
                                          </p:stCondLst>
                                        </p:cTn>
                                        <p:tgtEl>
                                          <p:spTgt spid="67"/>
                                        </p:tgtEl>
                                        <p:attrNameLst>
                                          <p:attrName>style.visibility</p:attrName>
                                        </p:attrNameLst>
                                      </p:cBhvr>
                                      <p:to>
                                        <p:strVal val="visible"/>
                                      </p:to>
                                    </p:set>
                                    <p:anim calcmode="lin" valueType="num">
                                      <p:cBhvr additive="base">
                                        <p:cTn id="81" dur="500" fill="hold"/>
                                        <p:tgtEl>
                                          <p:spTgt spid="67"/>
                                        </p:tgtEl>
                                        <p:attrNameLst>
                                          <p:attrName>ppt_x</p:attrName>
                                        </p:attrNameLst>
                                      </p:cBhvr>
                                      <p:tavLst>
                                        <p:tav tm="0">
                                          <p:val>
                                            <p:strVal val="1+#ppt_w/2"/>
                                          </p:val>
                                        </p:tav>
                                        <p:tav tm="100000">
                                          <p:val>
                                            <p:strVal val="#ppt_x"/>
                                          </p:val>
                                        </p:tav>
                                      </p:tavLst>
                                    </p:anim>
                                    <p:anim calcmode="lin" valueType="num">
                                      <p:cBhvr additive="base">
                                        <p:cTn id="82" dur="500" fill="hold"/>
                                        <p:tgtEl>
                                          <p:spTgt spid="67"/>
                                        </p:tgtEl>
                                        <p:attrNameLst>
                                          <p:attrName>ppt_y</p:attrName>
                                        </p:attrNameLst>
                                      </p:cBhvr>
                                      <p:tavLst>
                                        <p:tav tm="0">
                                          <p:val>
                                            <p:strVal val="#ppt_y"/>
                                          </p:val>
                                        </p:tav>
                                        <p:tav tm="100000">
                                          <p:val>
                                            <p:strVal val="#ppt_y"/>
                                          </p:val>
                                        </p:tav>
                                      </p:tavLst>
                                    </p:anim>
                                  </p:childTnLst>
                                </p:cTn>
                              </p:par>
                              <p:par>
                                <p:cTn id="83" presetID="2" presetClass="entr" presetSubtype="2" fill="hold" grpId="0" nodeType="withEffect">
                                  <p:stCondLst>
                                    <p:cond delay="0"/>
                                  </p:stCondLst>
                                  <p:childTnLst>
                                    <p:set>
                                      <p:cBhvr>
                                        <p:cTn id="84" dur="1" fill="hold">
                                          <p:stCondLst>
                                            <p:cond delay="0"/>
                                          </p:stCondLst>
                                        </p:cTn>
                                        <p:tgtEl>
                                          <p:spTgt spid="66"/>
                                        </p:tgtEl>
                                        <p:attrNameLst>
                                          <p:attrName>style.visibility</p:attrName>
                                        </p:attrNameLst>
                                      </p:cBhvr>
                                      <p:to>
                                        <p:strVal val="visible"/>
                                      </p:to>
                                    </p:set>
                                    <p:anim calcmode="lin" valueType="num">
                                      <p:cBhvr additive="base">
                                        <p:cTn id="85" dur="500" fill="hold"/>
                                        <p:tgtEl>
                                          <p:spTgt spid="66"/>
                                        </p:tgtEl>
                                        <p:attrNameLst>
                                          <p:attrName>ppt_x</p:attrName>
                                        </p:attrNameLst>
                                      </p:cBhvr>
                                      <p:tavLst>
                                        <p:tav tm="0">
                                          <p:val>
                                            <p:strVal val="1+#ppt_w/2"/>
                                          </p:val>
                                        </p:tav>
                                        <p:tav tm="100000">
                                          <p:val>
                                            <p:strVal val="#ppt_x"/>
                                          </p:val>
                                        </p:tav>
                                      </p:tavLst>
                                    </p:anim>
                                    <p:anim calcmode="lin" valueType="num">
                                      <p:cBhvr additive="base">
                                        <p:cTn id="86" dur="500" fill="hold"/>
                                        <p:tgtEl>
                                          <p:spTgt spid="66"/>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53" presetClass="entr" presetSubtype="16" fill="hold" grpId="0" nodeType="clickEffect">
                                  <p:stCondLst>
                                    <p:cond delay="0"/>
                                  </p:stCondLst>
                                  <p:childTnLst>
                                    <p:set>
                                      <p:cBhvr>
                                        <p:cTn id="90" dur="1" fill="hold">
                                          <p:stCondLst>
                                            <p:cond delay="0"/>
                                          </p:stCondLst>
                                        </p:cTn>
                                        <p:tgtEl>
                                          <p:spTgt spid="69"/>
                                        </p:tgtEl>
                                        <p:attrNameLst>
                                          <p:attrName>style.visibility</p:attrName>
                                        </p:attrNameLst>
                                      </p:cBhvr>
                                      <p:to>
                                        <p:strVal val="visible"/>
                                      </p:to>
                                    </p:set>
                                    <p:anim calcmode="lin" valueType="num">
                                      <p:cBhvr>
                                        <p:cTn id="91" dur="500" fill="hold"/>
                                        <p:tgtEl>
                                          <p:spTgt spid="69"/>
                                        </p:tgtEl>
                                        <p:attrNameLst>
                                          <p:attrName>ppt_w</p:attrName>
                                        </p:attrNameLst>
                                      </p:cBhvr>
                                      <p:tavLst>
                                        <p:tav tm="0">
                                          <p:val>
                                            <p:fltVal val="0"/>
                                          </p:val>
                                        </p:tav>
                                        <p:tav tm="100000">
                                          <p:val>
                                            <p:strVal val="#ppt_w"/>
                                          </p:val>
                                        </p:tav>
                                      </p:tavLst>
                                    </p:anim>
                                    <p:anim calcmode="lin" valueType="num">
                                      <p:cBhvr>
                                        <p:cTn id="92" dur="500" fill="hold"/>
                                        <p:tgtEl>
                                          <p:spTgt spid="69"/>
                                        </p:tgtEl>
                                        <p:attrNameLst>
                                          <p:attrName>ppt_h</p:attrName>
                                        </p:attrNameLst>
                                      </p:cBhvr>
                                      <p:tavLst>
                                        <p:tav tm="0">
                                          <p:val>
                                            <p:fltVal val="0"/>
                                          </p:val>
                                        </p:tav>
                                        <p:tav tm="100000">
                                          <p:val>
                                            <p:strVal val="#ppt_h"/>
                                          </p:val>
                                        </p:tav>
                                      </p:tavLst>
                                    </p:anim>
                                    <p:animEffect transition="in" filter="fade">
                                      <p:cBhvr>
                                        <p:cTn id="93" dur="500"/>
                                        <p:tgtEl>
                                          <p:spTgt spid="69"/>
                                        </p:tgtEl>
                                      </p:cBhvr>
                                    </p:animEffect>
                                  </p:childTnLst>
                                </p:cTn>
                              </p:par>
                              <p:par>
                                <p:cTn id="94" presetID="53" presetClass="entr" presetSubtype="16" fill="hold" grpId="0" nodeType="withEffect">
                                  <p:stCondLst>
                                    <p:cond delay="0"/>
                                  </p:stCondLst>
                                  <p:childTnLst>
                                    <p:set>
                                      <p:cBhvr>
                                        <p:cTn id="95" dur="1" fill="hold">
                                          <p:stCondLst>
                                            <p:cond delay="0"/>
                                          </p:stCondLst>
                                        </p:cTn>
                                        <p:tgtEl>
                                          <p:spTgt spid="70"/>
                                        </p:tgtEl>
                                        <p:attrNameLst>
                                          <p:attrName>style.visibility</p:attrName>
                                        </p:attrNameLst>
                                      </p:cBhvr>
                                      <p:to>
                                        <p:strVal val="visible"/>
                                      </p:to>
                                    </p:set>
                                    <p:anim calcmode="lin" valueType="num">
                                      <p:cBhvr>
                                        <p:cTn id="96" dur="500" fill="hold"/>
                                        <p:tgtEl>
                                          <p:spTgt spid="70"/>
                                        </p:tgtEl>
                                        <p:attrNameLst>
                                          <p:attrName>ppt_w</p:attrName>
                                        </p:attrNameLst>
                                      </p:cBhvr>
                                      <p:tavLst>
                                        <p:tav tm="0">
                                          <p:val>
                                            <p:fltVal val="0"/>
                                          </p:val>
                                        </p:tav>
                                        <p:tav tm="100000">
                                          <p:val>
                                            <p:strVal val="#ppt_w"/>
                                          </p:val>
                                        </p:tav>
                                      </p:tavLst>
                                    </p:anim>
                                    <p:anim calcmode="lin" valueType="num">
                                      <p:cBhvr>
                                        <p:cTn id="97" dur="500" fill="hold"/>
                                        <p:tgtEl>
                                          <p:spTgt spid="70"/>
                                        </p:tgtEl>
                                        <p:attrNameLst>
                                          <p:attrName>ppt_h</p:attrName>
                                        </p:attrNameLst>
                                      </p:cBhvr>
                                      <p:tavLst>
                                        <p:tav tm="0">
                                          <p:val>
                                            <p:fltVal val="0"/>
                                          </p:val>
                                        </p:tav>
                                        <p:tav tm="100000">
                                          <p:val>
                                            <p:strVal val="#ppt_h"/>
                                          </p:val>
                                        </p:tav>
                                      </p:tavLst>
                                    </p:anim>
                                    <p:animEffect transition="in" filter="fade">
                                      <p:cBhvr>
                                        <p:cTn id="98"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2" grpId="0" animBg="1"/>
      <p:bldP spid="33" grpId="0"/>
      <p:bldP spid="30" grpId="0" animBg="1"/>
      <p:bldP spid="31" grpId="0"/>
      <p:bldP spid="58" grpId="0" animBg="1"/>
      <p:bldP spid="59" grpId="0"/>
      <p:bldP spid="60" grpId="0" animBg="1"/>
      <p:bldP spid="61" grpId="0"/>
      <p:bldP spid="62" grpId="0" animBg="1"/>
      <p:bldP spid="63" grpId="0"/>
      <p:bldP spid="64" grpId="0" animBg="1"/>
      <p:bldP spid="65" grpId="0"/>
      <p:bldP spid="66" grpId="0" animBg="1"/>
      <p:bldP spid="67" grpId="0"/>
      <p:bldP spid="69" grpId="0" animBg="1"/>
      <p:bldP spid="7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exagon 27"/>
          <p:cNvSpPr/>
          <p:nvPr/>
        </p:nvSpPr>
        <p:spPr>
          <a:xfrm>
            <a:off x="9463545" y="2324176"/>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9643391" y="2703783"/>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مقاطع مقدمات بالینی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32" name="Hexagon 31"/>
          <p:cNvSpPr/>
          <p:nvPr/>
        </p:nvSpPr>
        <p:spPr>
          <a:xfrm>
            <a:off x="4810886" y="2744673"/>
            <a:ext cx="4472813" cy="84154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3" name="TextBox 32">
            <a:extLst>
              <a:ext uri="{FF2B5EF4-FFF2-40B4-BE49-F238E27FC236}">
                <a16:creationId xmlns:a16="http://schemas.microsoft.com/office/drawing/2014/main" id="{11FB7139-7FF1-591E-F9FD-ED430F532A45}"/>
              </a:ext>
            </a:extLst>
          </p:cNvPr>
          <p:cNvSpPr txBox="1"/>
          <p:nvPr/>
        </p:nvSpPr>
        <p:spPr>
          <a:xfrm>
            <a:off x="4961011" y="2888115"/>
            <a:ext cx="4172561" cy="477054"/>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قبولی در امتحان جامع علوم پایه</a:t>
            </a:r>
            <a:endParaRPr lang="en-US" sz="2500" b="1" i="0" dirty="0">
              <a:solidFill>
                <a:schemeClr val="bg1"/>
              </a:solidFill>
              <a:latin typeface="Times New Roman" panose="02020603050405020304"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89"/>
            <a:ext cx="6355932" cy="1375353"/>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4981" y="282925"/>
            <a:ext cx="6390875" cy="1107996"/>
          </a:xfrm>
          <a:prstGeom prst="rect">
            <a:avLst/>
          </a:prstGeom>
          <a:noFill/>
        </p:spPr>
        <p:txBody>
          <a:bodyPr wrap="square">
            <a:spAutoFit/>
          </a:bodyPr>
          <a:lstStyle/>
          <a:p>
            <a:pPr algn="ctr" rtl="1">
              <a:spcAft>
                <a:spcPts val="600"/>
              </a:spcAft>
            </a:pPr>
            <a:r>
              <a:rPr lang="fa-IR" sz="33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ورود به مقاطع مقدمات بالینی، کارآموزی و کارورزی بالینی</a:t>
            </a:r>
            <a:endParaRPr lang="en-US" sz="330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30" name="Hexagon 29"/>
          <p:cNvSpPr/>
          <p:nvPr/>
        </p:nvSpPr>
        <p:spPr>
          <a:xfrm>
            <a:off x="9463545" y="4346899"/>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9563427" y="4947032"/>
            <a:ext cx="2307140" cy="492443"/>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مقاطع کارآموزی</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23" name="Hexagon 22"/>
          <p:cNvSpPr/>
          <p:nvPr/>
        </p:nvSpPr>
        <p:spPr>
          <a:xfrm>
            <a:off x="1919985" y="4411257"/>
            <a:ext cx="7389086" cy="1563991"/>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4" name="TextBox 23">
            <a:extLst>
              <a:ext uri="{FF2B5EF4-FFF2-40B4-BE49-F238E27FC236}">
                <a16:creationId xmlns:a16="http://schemas.microsoft.com/office/drawing/2014/main" id="{11FB7139-7FF1-591E-F9FD-ED430F532A45}"/>
              </a:ext>
            </a:extLst>
          </p:cNvPr>
          <p:cNvSpPr txBox="1"/>
          <p:nvPr/>
        </p:nvSpPr>
        <p:spPr>
          <a:xfrm>
            <a:off x="2228919" y="4592273"/>
            <a:ext cx="6743922" cy="1246495"/>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قبولی در حداقل 29 واحد از دروس اختصاصی مرحله دوم و تمام دروس شناور بین علوم پایه و مقدمات بالینی و کسب میانگین 12 از دروس فوق الذکر</a:t>
            </a:r>
            <a:endParaRPr lang="en-US" sz="2500" b="1"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111943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2"/>
                                        </p:tgtEl>
                                        <p:attrNameLst>
                                          <p:attrName>style.visibility</p:attrName>
                                        </p:attrNameLst>
                                      </p:cBhvr>
                                      <p:to>
                                        <p:strVal val="visible"/>
                                      </p:to>
                                    </p:set>
                                    <p:anim calcmode="lin" valueType="num">
                                      <p:cBhvr additive="base">
                                        <p:cTn id="19" dur="500" fill="hold"/>
                                        <p:tgtEl>
                                          <p:spTgt spid="32"/>
                                        </p:tgtEl>
                                        <p:attrNameLst>
                                          <p:attrName>ppt_x</p:attrName>
                                        </p:attrNameLst>
                                      </p:cBhvr>
                                      <p:tavLst>
                                        <p:tav tm="0">
                                          <p:val>
                                            <p:strVal val="1+#ppt_w/2"/>
                                          </p:val>
                                        </p:tav>
                                        <p:tav tm="100000">
                                          <p:val>
                                            <p:strVal val="#ppt_x"/>
                                          </p:val>
                                        </p:tav>
                                      </p:tavLst>
                                    </p:anim>
                                    <p:anim calcmode="lin" valueType="num">
                                      <p:cBhvr additive="base">
                                        <p:cTn id="20" dur="500" fill="hold"/>
                                        <p:tgtEl>
                                          <p:spTgt spid="32"/>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 calcmode="lin" valueType="num">
                                      <p:cBhvr additive="base">
                                        <p:cTn id="23" dur="500" fill="hold"/>
                                        <p:tgtEl>
                                          <p:spTgt spid="33"/>
                                        </p:tgtEl>
                                        <p:attrNameLst>
                                          <p:attrName>ppt_x</p:attrName>
                                        </p:attrNameLst>
                                      </p:cBhvr>
                                      <p:tavLst>
                                        <p:tav tm="0">
                                          <p:val>
                                            <p:strVal val="1+#ppt_w/2"/>
                                          </p:val>
                                        </p:tav>
                                        <p:tav tm="100000">
                                          <p:val>
                                            <p:strVal val="#ppt_x"/>
                                          </p:val>
                                        </p:tav>
                                      </p:tavLst>
                                    </p:anim>
                                    <p:anim calcmode="lin" valueType="num">
                                      <p:cBhvr additive="base">
                                        <p:cTn id="24" dur="5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p:cTn id="29" dur="500" fill="hold"/>
                                        <p:tgtEl>
                                          <p:spTgt spid="31"/>
                                        </p:tgtEl>
                                        <p:attrNameLst>
                                          <p:attrName>ppt_w</p:attrName>
                                        </p:attrNameLst>
                                      </p:cBhvr>
                                      <p:tavLst>
                                        <p:tav tm="0">
                                          <p:val>
                                            <p:fltVal val="0"/>
                                          </p:val>
                                        </p:tav>
                                        <p:tav tm="100000">
                                          <p:val>
                                            <p:strVal val="#ppt_w"/>
                                          </p:val>
                                        </p:tav>
                                      </p:tavLst>
                                    </p:anim>
                                    <p:anim calcmode="lin" valueType="num">
                                      <p:cBhvr>
                                        <p:cTn id="30" dur="500" fill="hold"/>
                                        <p:tgtEl>
                                          <p:spTgt spid="31"/>
                                        </p:tgtEl>
                                        <p:attrNameLst>
                                          <p:attrName>ppt_h</p:attrName>
                                        </p:attrNameLst>
                                      </p:cBhvr>
                                      <p:tavLst>
                                        <p:tav tm="0">
                                          <p:val>
                                            <p:fltVal val="0"/>
                                          </p:val>
                                        </p:tav>
                                        <p:tav tm="100000">
                                          <p:val>
                                            <p:strVal val="#ppt_h"/>
                                          </p:val>
                                        </p:tav>
                                      </p:tavLst>
                                    </p:anim>
                                    <p:animEffect transition="in" filter="fade">
                                      <p:cBhvr>
                                        <p:cTn id="31" dur="500"/>
                                        <p:tgtEl>
                                          <p:spTgt spid="31"/>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 calcmode="lin" valueType="num">
                                      <p:cBhvr>
                                        <p:cTn id="34" dur="500" fill="hold"/>
                                        <p:tgtEl>
                                          <p:spTgt spid="30"/>
                                        </p:tgtEl>
                                        <p:attrNameLst>
                                          <p:attrName>ppt_w</p:attrName>
                                        </p:attrNameLst>
                                      </p:cBhvr>
                                      <p:tavLst>
                                        <p:tav tm="0">
                                          <p:val>
                                            <p:fltVal val="0"/>
                                          </p:val>
                                        </p:tav>
                                        <p:tav tm="100000">
                                          <p:val>
                                            <p:strVal val="#ppt_w"/>
                                          </p:val>
                                        </p:tav>
                                      </p:tavLst>
                                    </p:anim>
                                    <p:anim calcmode="lin" valueType="num">
                                      <p:cBhvr>
                                        <p:cTn id="35" dur="500" fill="hold"/>
                                        <p:tgtEl>
                                          <p:spTgt spid="30"/>
                                        </p:tgtEl>
                                        <p:attrNameLst>
                                          <p:attrName>ppt_h</p:attrName>
                                        </p:attrNameLst>
                                      </p:cBhvr>
                                      <p:tavLst>
                                        <p:tav tm="0">
                                          <p:val>
                                            <p:fltVal val="0"/>
                                          </p:val>
                                        </p:tav>
                                        <p:tav tm="100000">
                                          <p:val>
                                            <p:strVal val="#ppt_h"/>
                                          </p:val>
                                        </p:tav>
                                      </p:tavLst>
                                    </p:anim>
                                    <p:animEffect transition="in" filter="fade">
                                      <p:cBhvr>
                                        <p:cTn id="36" dur="500"/>
                                        <p:tgtEl>
                                          <p:spTgt spid="3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anim calcmode="lin" valueType="num">
                                      <p:cBhvr additive="base">
                                        <p:cTn id="41" dur="500" fill="hold"/>
                                        <p:tgtEl>
                                          <p:spTgt spid="23"/>
                                        </p:tgtEl>
                                        <p:attrNameLst>
                                          <p:attrName>ppt_x</p:attrName>
                                        </p:attrNameLst>
                                      </p:cBhvr>
                                      <p:tavLst>
                                        <p:tav tm="0">
                                          <p:val>
                                            <p:strVal val="1+#ppt_w/2"/>
                                          </p:val>
                                        </p:tav>
                                        <p:tav tm="100000">
                                          <p:val>
                                            <p:strVal val="#ppt_x"/>
                                          </p:val>
                                        </p:tav>
                                      </p:tavLst>
                                    </p:anim>
                                    <p:anim calcmode="lin" valueType="num">
                                      <p:cBhvr additive="base">
                                        <p:cTn id="42" dur="500" fill="hold"/>
                                        <p:tgtEl>
                                          <p:spTgt spid="23"/>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1+#ppt_w/2"/>
                                          </p:val>
                                        </p:tav>
                                        <p:tav tm="100000">
                                          <p:val>
                                            <p:strVal val="#ppt_x"/>
                                          </p:val>
                                        </p:tav>
                                      </p:tavLst>
                                    </p:anim>
                                    <p:anim calcmode="lin" valueType="num">
                                      <p:cBhvr additive="base">
                                        <p:cTn id="46"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2" grpId="0" animBg="1"/>
      <p:bldP spid="33" grpId="0"/>
      <p:bldP spid="30" grpId="0" animBg="1"/>
      <p:bldP spid="31" grpId="0"/>
      <p:bldP spid="23" grpId="0" animBg="1"/>
      <p:bldP spid="2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exagon 27"/>
          <p:cNvSpPr/>
          <p:nvPr/>
        </p:nvSpPr>
        <p:spPr>
          <a:xfrm>
            <a:off x="9488917" y="1761409"/>
            <a:ext cx="2561496" cy="130933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9668763" y="2137668"/>
            <a:ext cx="2201804" cy="507831"/>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جامع علوم پایه</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32" name="Hexagon 31"/>
          <p:cNvSpPr/>
          <p:nvPr/>
        </p:nvSpPr>
        <p:spPr>
          <a:xfrm>
            <a:off x="4836918" y="1658845"/>
            <a:ext cx="4706589"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3" name="TextBox 32">
            <a:extLst>
              <a:ext uri="{FF2B5EF4-FFF2-40B4-BE49-F238E27FC236}">
                <a16:creationId xmlns:a16="http://schemas.microsoft.com/office/drawing/2014/main" id="{11FB7139-7FF1-591E-F9FD-ED430F532A45}"/>
              </a:ext>
            </a:extLst>
          </p:cNvPr>
          <p:cNvSpPr txBox="1"/>
          <p:nvPr/>
        </p:nvSpPr>
        <p:spPr>
          <a:xfrm>
            <a:off x="4994499" y="1749928"/>
            <a:ext cx="4391425"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برگزاری آزمون در پایان مقطع علوم پایه</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90"/>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378131"/>
            <a:ext cx="6390875"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برگزاری آزمون‌های جامع</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69" name="Hexagon 68"/>
          <p:cNvSpPr/>
          <p:nvPr/>
        </p:nvSpPr>
        <p:spPr>
          <a:xfrm>
            <a:off x="723330" y="2471325"/>
            <a:ext cx="9013670" cy="142777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0" name="TextBox 69">
            <a:extLst>
              <a:ext uri="{FF2B5EF4-FFF2-40B4-BE49-F238E27FC236}">
                <a16:creationId xmlns:a16="http://schemas.microsoft.com/office/drawing/2014/main" id="{11FB7139-7FF1-591E-F9FD-ED430F532A45}"/>
              </a:ext>
            </a:extLst>
          </p:cNvPr>
          <p:cNvSpPr txBox="1"/>
          <p:nvPr/>
        </p:nvSpPr>
        <p:spPr>
          <a:xfrm>
            <a:off x="906025" y="2611361"/>
            <a:ext cx="8651129" cy="1154162"/>
          </a:xfrm>
          <a:prstGeom prst="rect">
            <a:avLst/>
          </a:prstGeom>
          <a:noFill/>
        </p:spPr>
        <p:txBody>
          <a:bodyPr wrap="square">
            <a:spAutoFit/>
          </a:bodyPr>
          <a:lstStyle/>
          <a:p>
            <a:pPr algn="ctr" rtl="1">
              <a:spcAft>
                <a:spcPts val="600"/>
              </a:spcAft>
            </a:pPr>
            <a:r>
              <a:rPr lang="fa-IR" sz="2250" b="1" dirty="0">
                <a:solidFill>
                  <a:schemeClr val="bg1"/>
                </a:solidFill>
                <a:latin typeface="IranNastaliq" panose="02020505000000020003" pitchFamily="18" charset="0"/>
                <a:cs typeface="B Yagut" panose="00000400000000000000" pitchFamily="2" charset="-78"/>
              </a:rPr>
              <a:t>برگزاری آزمون علوم پایه بصورت احتساب میانگین نمرات دروس دانشجویان در مرحله علوم پایه (صرفا دروس آزمون جامع علوم پایه) در نمره آزمون جامع علوم پایه 30 درصد میانگین نمرات و 70 درصد نمره آزمون جامع علوم پایه خواهد بود.</a:t>
            </a:r>
            <a:endParaRPr lang="en-US" sz="2250" b="0" i="0" dirty="0">
              <a:solidFill>
                <a:schemeClr val="bg1"/>
              </a:solidFill>
              <a:latin typeface="IranNastaliq" panose="02020505000000020003" pitchFamily="18" charset="0"/>
              <a:cs typeface="B Yagut" panose="00000400000000000000" pitchFamily="2" charset="-78"/>
            </a:endParaRPr>
          </a:p>
        </p:txBody>
      </p:sp>
      <p:sp>
        <p:nvSpPr>
          <p:cNvPr id="22" name="Hexagon 21"/>
          <p:cNvSpPr/>
          <p:nvPr/>
        </p:nvSpPr>
        <p:spPr>
          <a:xfrm>
            <a:off x="3728973" y="4182074"/>
            <a:ext cx="5704140" cy="7168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3" name="TextBox 22">
            <a:extLst>
              <a:ext uri="{FF2B5EF4-FFF2-40B4-BE49-F238E27FC236}">
                <a16:creationId xmlns:a16="http://schemas.microsoft.com/office/drawing/2014/main" id="{11FB7139-7FF1-591E-F9FD-ED430F532A45}"/>
              </a:ext>
            </a:extLst>
          </p:cNvPr>
          <p:cNvSpPr txBox="1"/>
          <p:nvPr/>
        </p:nvSpPr>
        <p:spPr>
          <a:xfrm>
            <a:off x="3783565" y="4273157"/>
            <a:ext cx="5546557" cy="446276"/>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در پایان مقطع کارآموزی بالینی (مقطع استاژری)</a:t>
            </a:r>
            <a:endParaRPr lang="en-US" sz="2300" b="1" i="0" dirty="0">
              <a:solidFill>
                <a:schemeClr val="bg1"/>
              </a:solidFill>
              <a:latin typeface="Times New Roman" panose="02020603050405020304" pitchFamily="18" charset="0"/>
              <a:cs typeface="B Yagut" panose="00000400000000000000" pitchFamily="2" charset="-78"/>
            </a:endParaRPr>
          </a:p>
        </p:txBody>
      </p:sp>
      <p:sp>
        <p:nvSpPr>
          <p:cNvPr id="26" name="Hexagon 25"/>
          <p:cNvSpPr/>
          <p:nvPr/>
        </p:nvSpPr>
        <p:spPr>
          <a:xfrm>
            <a:off x="9523036" y="3872570"/>
            <a:ext cx="2561496" cy="130933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7" name="Hexagon 26"/>
          <p:cNvSpPr/>
          <p:nvPr/>
        </p:nvSpPr>
        <p:spPr>
          <a:xfrm>
            <a:off x="9523036" y="5361403"/>
            <a:ext cx="2561496" cy="130933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4" name="TextBox 33">
            <a:extLst>
              <a:ext uri="{FF2B5EF4-FFF2-40B4-BE49-F238E27FC236}">
                <a16:creationId xmlns:a16="http://schemas.microsoft.com/office/drawing/2014/main" id="{11FB7139-7FF1-591E-F9FD-ED430F532A45}"/>
              </a:ext>
            </a:extLst>
          </p:cNvPr>
          <p:cNvSpPr txBox="1"/>
          <p:nvPr/>
        </p:nvSpPr>
        <p:spPr>
          <a:xfrm>
            <a:off x="9702882" y="4065573"/>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جامع پیش‌کارورزی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35" name="TextBox 34">
            <a:extLst>
              <a:ext uri="{FF2B5EF4-FFF2-40B4-BE49-F238E27FC236}">
                <a16:creationId xmlns:a16="http://schemas.microsoft.com/office/drawing/2014/main" id="{11FB7139-7FF1-591E-F9FD-ED430F532A45}"/>
              </a:ext>
            </a:extLst>
          </p:cNvPr>
          <p:cNvSpPr txBox="1"/>
          <p:nvPr/>
        </p:nvSpPr>
        <p:spPr>
          <a:xfrm>
            <a:off x="9668763" y="5554406"/>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آزمون عملی صلاحیت بالینی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36" name="Hexagon 35"/>
          <p:cNvSpPr/>
          <p:nvPr/>
        </p:nvSpPr>
        <p:spPr>
          <a:xfrm>
            <a:off x="723330" y="5554406"/>
            <a:ext cx="8709783" cy="9233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7" name="TextBox 36">
            <a:extLst>
              <a:ext uri="{FF2B5EF4-FFF2-40B4-BE49-F238E27FC236}">
                <a16:creationId xmlns:a16="http://schemas.microsoft.com/office/drawing/2014/main" id="{11FB7139-7FF1-591E-F9FD-ED430F532A45}"/>
              </a:ext>
            </a:extLst>
          </p:cNvPr>
          <p:cNvSpPr txBox="1"/>
          <p:nvPr/>
        </p:nvSpPr>
        <p:spPr>
          <a:xfrm>
            <a:off x="1110288" y="5658919"/>
            <a:ext cx="7935866" cy="800219"/>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در دوره کارورزی یا پایان کارورزی که این آزمون یکی از شرایط فراغت از تحصیل می‌باشد.</a:t>
            </a:r>
            <a:endParaRPr lang="en-US" sz="2300" b="1"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3812183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3"/>
                                        </p:tgtEl>
                                        <p:attrNameLst>
                                          <p:attrName>style.visibility</p:attrName>
                                        </p:attrNameLst>
                                      </p:cBhvr>
                                      <p:to>
                                        <p:strVal val="visible"/>
                                      </p:to>
                                    </p:set>
                                    <p:anim calcmode="lin" valueType="num">
                                      <p:cBhvr additive="base">
                                        <p:cTn id="19" dur="500" fill="hold"/>
                                        <p:tgtEl>
                                          <p:spTgt spid="33"/>
                                        </p:tgtEl>
                                        <p:attrNameLst>
                                          <p:attrName>ppt_x</p:attrName>
                                        </p:attrNameLst>
                                      </p:cBhvr>
                                      <p:tavLst>
                                        <p:tav tm="0">
                                          <p:val>
                                            <p:strVal val="1+#ppt_w/2"/>
                                          </p:val>
                                        </p:tav>
                                        <p:tav tm="100000">
                                          <p:val>
                                            <p:strVal val="#ppt_x"/>
                                          </p:val>
                                        </p:tav>
                                      </p:tavLst>
                                    </p:anim>
                                    <p:anim calcmode="lin" valueType="num">
                                      <p:cBhvr additive="base">
                                        <p:cTn id="20" dur="500" fill="hold"/>
                                        <p:tgtEl>
                                          <p:spTgt spid="33"/>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anim calcmode="lin" valueType="num">
                                      <p:cBhvr additive="base">
                                        <p:cTn id="23" dur="500" fill="hold"/>
                                        <p:tgtEl>
                                          <p:spTgt spid="32"/>
                                        </p:tgtEl>
                                        <p:attrNameLst>
                                          <p:attrName>ppt_x</p:attrName>
                                        </p:attrNameLst>
                                      </p:cBhvr>
                                      <p:tavLst>
                                        <p:tav tm="0">
                                          <p:val>
                                            <p:strVal val="1+#ppt_w/2"/>
                                          </p:val>
                                        </p:tav>
                                        <p:tav tm="100000">
                                          <p:val>
                                            <p:strVal val="#ppt_x"/>
                                          </p:val>
                                        </p:tav>
                                      </p:tavLst>
                                    </p:anim>
                                    <p:anim calcmode="lin" valueType="num">
                                      <p:cBhvr additive="base">
                                        <p:cTn id="24" dur="500" fill="hold"/>
                                        <p:tgtEl>
                                          <p:spTgt spid="32"/>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70"/>
                                        </p:tgtEl>
                                        <p:attrNameLst>
                                          <p:attrName>style.visibility</p:attrName>
                                        </p:attrNameLst>
                                      </p:cBhvr>
                                      <p:to>
                                        <p:strVal val="visible"/>
                                      </p:to>
                                    </p:set>
                                    <p:anim calcmode="lin" valueType="num">
                                      <p:cBhvr additive="base">
                                        <p:cTn id="29" dur="500" fill="hold"/>
                                        <p:tgtEl>
                                          <p:spTgt spid="70"/>
                                        </p:tgtEl>
                                        <p:attrNameLst>
                                          <p:attrName>ppt_x</p:attrName>
                                        </p:attrNameLst>
                                      </p:cBhvr>
                                      <p:tavLst>
                                        <p:tav tm="0">
                                          <p:val>
                                            <p:strVal val="1+#ppt_w/2"/>
                                          </p:val>
                                        </p:tav>
                                        <p:tav tm="100000">
                                          <p:val>
                                            <p:strVal val="#ppt_x"/>
                                          </p:val>
                                        </p:tav>
                                      </p:tavLst>
                                    </p:anim>
                                    <p:anim calcmode="lin" valueType="num">
                                      <p:cBhvr additive="base">
                                        <p:cTn id="30" dur="500" fill="hold"/>
                                        <p:tgtEl>
                                          <p:spTgt spid="70"/>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69"/>
                                        </p:tgtEl>
                                        <p:attrNameLst>
                                          <p:attrName>style.visibility</p:attrName>
                                        </p:attrNameLst>
                                      </p:cBhvr>
                                      <p:to>
                                        <p:strVal val="visible"/>
                                      </p:to>
                                    </p:set>
                                    <p:anim calcmode="lin" valueType="num">
                                      <p:cBhvr additive="base">
                                        <p:cTn id="33" dur="500" fill="hold"/>
                                        <p:tgtEl>
                                          <p:spTgt spid="69"/>
                                        </p:tgtEl>
                                        <p:attrNameLst>
                                          <p:attrName>ppt_x</p:attrName>
                                        </p:attrNameLst>
                                      </p:cBhvr>
                                      <p:tavLst>
                                        <p:tav tm="0">
                                          <p:val>
                                            <p:strVal val="1+#ppt_w/2"/>
                                          </p:val>
                                        </p:tav>
                                        <p:tav tm="100000">
                                          <p:val>
                                            <p:strVal val="#ppt_x"/>
                                          </p:val>
                                        </p:tav>
                                      </p:tavLst>
                                    </p:anim>
                                    <p:anim calcmode="lin" valueType="num">
                                      <p:cBhvr additive="base">
                                        <p:cTn id="34" dur="500" fill="hold"/>
                                        <p:tgtEl>
                                          <p:spTgt spid="69"/>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anim calcmode="lin" valueType="num">
                                      <p:cBhvr>
                                        <p:cTn id="39" dur="500" fill="hold"/>
                                        <p:tgtEl>
                                          <p:spTgt spid="34"/>
                                        </p:tgtEl>
                                        <p:attrNameLst>
                                          <p:attrName>ppt_w</p:attrName>
                                        </p:attrNameLst>
                                      </p:cBhvr>
                                      <p:tavLst>
                                        <p:tav tm="0">
                                          <p:val>
                                            <p:fltVal val="0"/>
                                          </p:val>
                                        </p:tav>
                                        <p:tav tm="100000">
                                          <p:val>
                                            <p:strVal val="#ppt_w"/>
                                          </p:val>
                                        </p:tav>
                                      </p:tavLst>
                                    </p:anim>
                                    <p:anim calcmode="lin" valueType="num">
                                      <p:cBhvr>
                                        <p:cTn id="40" dur="500" fill="hold"/>
                                        <p:tgtEl>
                                          <p:spTgt spid="34"/>
                                        </p:tgtEl>
                                        <p:attrNameLst>
                                          <p:attrName>ppt_h</p:attrName>
                                        </p:attrNameLst>
                                      </p:cBhvr>
                                      <p:tavLst>
                                        <p:tav tm="0">
                                          <p:val>
                                            <p:fltVal val="0"/>
                                          </p:val>
                                        </p:tav>
                                        <p:tav tm="100000">
                                          <p:val>
                                            <p:strVal val="#ppt_h"/>
                                          </p:val>
                                        </p:tav>
                                      </p:tavLst>
                                    </p:anim>
                                    <p:animEffect transition="in" filter="fade">
                                      <p:cBhvr>
                                        <p:cTn id="41" dur="500"/>
                                        <p:tgtEl>
                                          <p:spTgt spid="34"/>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26"/>
                                        </p:tgtEl>
                                        <p:attrNameLst>
                                          <p:attrName>style.visibility</p:attrName>
                                        </p:attrNameLst>
                                      </p:cBhvr>
                                      <p:to>
                                        <p:strVal val="visible"/>
                                      </p:to>
                                    </p:set>
                                    <p:anim calcmode="lin" valueType="num">
                                      <p:cBhvr>
                                        <p:cTn id="44" dur="500" fill="hold"/>
                                        <p:tgtEl>
                                          <p:spTgt spid="26"/>
                                        </p:tgtEl>
                                        <p:attrNameLst>
                                          <p:attrName>ppt_w</p:attrName>
                                        </p:attrNameLst>
                                      </p:cBhvr>
                                      <p:tavLst>
                                        <p:tav tm="0">
                                          <p:val>
                                            <p:fltVal val="0"/>
                                          </p:val>
                                        </p:tav>
                                        <p:tav tm="100000">
                                          <p:val>
                                            <p:strVal val="#ppt_w"/>
                                          </p:val>
                                        </p:tav>
                                      </p:tavLst>
                                    </p:anim>
                                    <p:anim calcmode="lin" valueType="num">
                                      <p:cBhvr>
                                        <p:cTn id="45" dur="500" fill="hold"/>
                                        <p:tgtEl>
                                          <p:spTgt spid="26"/>
                                        </p:tgtEl>
                                        <p:attrNameLst>
                                          <p:attrName>ppt_h</p:attrName>
                                        </p:attrNameLst>
                                      </p:cBhvr>
                                      <p:tavLst>
                                        <p:tav tm="0">
                                          <p:val>
                                            <p:fltVal val="0"/>
                                          </p:val>
                                        </p:tav>
                                        <p:tav tm="100000">
                                          <p:val>
                                            <p:strVal val="#ppt_h"/>
                                          </p:val>
                                        </p:tav>
                                      </p:tavLst>
                                    </p:anim>
                                    <p:animEffect transition="in" filter="fade">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2"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 calcmode="lin" valueType="num">
                                      <p:cBhvr additive="base">
                                        <p:cTn id="51" dur="500" fill="hold"/>
                                        <p:tgtEl>
                                          <p:spTgt spid="23"/>
                                        </p:tgtEl>
                                        <p:attrNameLst>
                                          <p:attrName>ppt_x</p:attrName>
                                        </p:attrNameLst>
                                      </p:cBhvr>
                                      <p:tavLst>
                                        <p:tav tm="0">
                                          <p:val>
                                            <p:strVal val="1+#ppt_w/2"/>
                                          </p:val>
                                        </p:tav>
                                        <p:tav tm="100000">
                                          <p:val>
                                            <p:strVal val="#ppt_x"/>
                                          </p:val>
                                        </p:tav>
                                      </p:tavLst>
                                    </p:anim>
                                    <p:anim calcmode="lin" valueType="num">
                                      <p:cBhvr additive="base">
                                        <p:cTn id="52" dur="500" fill="hold"/>
                                        <p:tgtEl>
                                          <p:spTgt spid="23"/>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0"/>
                                  </p:stCondLst>
                                  <p:childTnLst>
                                    <p:set>
                                      <p:cBhvr>
                                        <p:cTn id="54" dur="1" fill="hold">
                                          <p:stCondLst>
                                            <p:cond delay="0"/>
                                          </p:stCondLst>
                                        </p:cTn>
                                        <p:tgtEl>
                                          <p:spTgt spid="22"/>
                                        </p:tgtEl>
                                        <p:attrNameLst>
                                          <p:attrName>style.visibility</p:attrName>
                                        </p:attrNameLst>
                                      </p:cBhvr>
                                      <p:to>
                                        <p:strVal val="visible"/>
                                      </p:to>
                                    </p:set>
                                    <p:anim calcmode="lin" valueType="num">
                                      <p:cBhvr additive="base">
                                        <p:cTn id="55" dur="500" fill="hold"/>
                                        <p:tgtEl>
                                          <p:spTgt spid="22"/>
                                        </p:tgtEl>
                                        <p:attrNameLst>
                                          <p:attrName>ppt_x</p:attrName>
                                        </p:attrNameLst>
                                      </p:cBhvr>
                                      <p:tavLst>
                                        <p:tav tm="0">
                                          <p:val>
                                            <p:strVal val="1+#ppt_w/2"/>
                                          </p:val>
                                        </p:tav>
                                        <p:tav tm="100000">
                                          <p:val>
                                            <p:strVal val="#ppt_x"/>
                                          </p:val>
                                        </p:tav>
                                      </p:tavLst>
                                    </p:anim>
                                    <p:anim calcmode="lin" valueType="num">
                                      <p:cBhvr additive="base">
                                        <p:cTn id="56"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anim calcmode="lin" valueType="num">
                                      <p:cBhvr>
                                        <p:cTn id="61" dur="500" fill="hold"/>
                                        <p:tgtEl>
                                          <p:spTgt spid="35"/>
                                        </p:tgtEl>
                                        <p:attrNameLst>
                                          <p:attrName>ppt_w</p:attrName>
                                        </p:attrNameLst>
                                      </p:cBhvr>
                                      <p:tavLst>
                                        <p:tav tm="0">
                                          <p:val>
                                            <p:fltVal val="0"/>
                                          </p:val>
                                        </p:tav>
                                        <p:tav tm="100000">
                                          <p:val>
                                            <p:strVal val="#ppt_w"/>
                                          </p:val>
                                        </p:tav>
                                      </p:tavLst>
                                    </p:anim>
                                    <p:anim calcmode="lin" valueType="num">
                                      <p:cBhvr>
                                        <p:cTn id="62" dur="500" fill="hold"/>
                                        <p:tgtEl>
                                          <p:spTgt spid="35"/>
                                        </p:tgtEl>
                                        <p:attrNameLst>
                                          <p:attrName>ppt_h</p:attrName>
                                        </p:attrNameLst>
                                      </p:cBhvr>
                                      <p:tavLst>
                                        <p:tav tm="0">
                                          <p:val>
                                            <p:fltVal val="0"/>
                                          </p:val>
                                        </p:tav>
                                        <p:tav tm="100000">
                                          <p:val>
                                            <p:strVal val="#ppt_h"/>
                                          </p:val>
                                        </p:tav>
                                      </p:tavLst>
                                    </p:anim>
                                    <p:animEffect transition="in" filter="fade">
                                      <p:cBhvr>
                                        <p:cTn id="63" dur="500"/>
                                        <p:tgtEl>
                                          <p:spTgt spid="35"/>
                                        </p:tgtEl>
                                      </p:cBhvr>
                                    </p:animEffect>
                                  </p:childTnLst>
                                </p:cTn>
                              </p:par>
                              <p:par>
                                <p:cTn id="64" presetID="53" presetClass="entr" presetSubtype="16" fill="hold" grpId="0" nodeType="withEffect">
                                  <p:stCondLst>
                                    <p:cond delay="0"/>
                                  </p:stCondLst>
                                  <p:childTnLst>
                                    <p:set>
                                      <p:cBhvr>
                                        <p:cTn id="65" dur="1" fill="hold">
                                          <p:stCondLst>
                                            <p:cond delay="0"/>
                                          </p:stCondLst>
                                        </p:cTn>
                                        <p:tgtEl>
                                          <p:spTgt spid="27"/>
                                        </p:tgtEl>
                                        <p:attrNameLst>
                                          <p:attrName>style.visibility</p:attrName>
                                        </p:attrNameLst>
                                      </p:cBhvr>
                                      <p:to>
                                        <p:strVal val="visible"/>
                                      </p:to>
                                    </p:set>
                                    <p:anim calcmode="lin" valueType="num">
                                      <p:cBhvr>
                                        <p:cTn id="66" dur="500" fill="hold"/>
                                        <p:tgtEl>
                                          <p:spTgt spid="27"/>
                                        </p:tgtEl>
                                        <p:attrNameLst>
                                          <p:attrName>ppt_w</p:attrName>
                                        </p:attrNameLst>
                                      </p:cBhvr>
                                      <p:tavLst>
                                        <p:tav tm="0">
                                          <p:val>
                                            <p:fltVal val="0"/>
                                          </p:val>
                                        </p:tav>
                                        <p:tav tm="100000">
                                          <p:val>
                                            <p:strVal val="#ppt_w"/>
                                          </p:val>
                                        </p:tav>
                                      </p:tavLst>
                                    </p:anim>
                                    <p:anim calcmode="lin" valueType="num">
                                      <p:cBhvr>
                                        <p:cTn id="67" dur="500" fill="hold"/>
                                        <p:tgtEl>
                                          <p:spTgt spid="27"/>
                                        </p:tgtEl>
                                        <p:attrNameLst>
                                          <p:attrName>ppt_h</p:attrName>
                                        </p:attrNameLst>
                                      </p:cBhvr>
                                      <p:tavLst>
                                        <p:tav tm="0">
                                          <p:val>
                                            <p:fltVal val="0"/>
                                          </p:val>
                                        </p:tav>
                                        <p:tav tm="100000">
                                          <p:val>
                                            <p:strVal val="#ppt_h"/>
                                          </p:val>
                                        </p:tav>
                                      </p:tavLst>
                                    </p:anim>
                                    <p:animEffect transition="in" filter="fade">
                                      <p:cBhvr>
                                        <p:cTn id="68" dur="500"/>
                                        <p:tgtEl>
                                          <p:spTgt spid="27"/>
                                        </p:tgtEl>
                                      </p:cBhvr>
                                    </p:animEffect>
                                  </p:childTnLst>
                                </p:cTn>
                              </p:par>
                            </p:childTnLst>
                          </p:cTn>
                        </p:par>
                      </p:childTnLst>
                    </p:cTn>
                  </p:par>
                  <p:par>
                    <p:cTn id="69" fill="hold">
                      <p:stCondLst>
                        <p:cond delay="indefinite"/>
                      </p:stCondLst>
                      <p:childTnLst>
                        <p:par>
                          <p:cTn id="70" fill="hold">
                            <p:stCondLst>
                              <p:cond delay="0"/>
                            </p:stCondLst>
                            <p:childTnLst>
                              <p:par>
                                <p:cTn id="71" presetID="2" presetClass="entr" presetSubtype="2" fill="hold" grpId="0" nodeType="clickEffect">
                                  <p:stCondLst>
                                    <p:cond delay="0"/>
                                  </p:stCondLst>
                                  <p:childTnLst>
                                    <p:set>
                                      <p:cBhvr>
                                        <p:cTn id="72" dur="1" fill="hold">
                                          <p:stCondLst>
                                            <p:cond delay="0"/>
                                          </p:stCondLst>
                                        </p:cTn>
                                        <p:tgtEl>
                                          <p:spTgt spid="36"/>
                                        </p:tgtEl>
                                        <p:attrNameLst>
                                          <p:attrName>style.visibility</p:attrName>
                                        </p:attrNameLst>
                                      </p:cBhvr>
                                      <p:to>
                                        <p:strVal val="visible"/>
                                      </p:to>
                                    </p:set>
                                    <p:anim calcmode="lin" valueType="num">
                                      <p:cBhvr additive="base">
                                        <p:cTn id="73" dur="500" fill="hold"/>
                                        <p:tgtEl>
                                          <p:spTgt spid="36"/>
                                        </p:tgtEl>
                                        <p:attrNameLst>
                                          <p:attrName>ppt_x</p:attrName>
                                        </p:attrNameLst>
                                      </p:cBhvr>
                                      <p:tavLst>
                                        <p:tav tm="0">
                                          <p:val>
                                            <p:strVal val="1+#ppt_w/2"/>
                                          </p:val>
                                        </p:tav>
                                        <p:tav tm="100000">
                                          <p:val>
                                            <p:strVal val="#ppt_x"/>
                                          </p:val>
                                        </p:tav>
                                      </p:tavLst>
                                    </p:anim>
                                    <p:anim calcmode="lin" valueType="num">
                                      <p:cBhvr additive="base">
                                        <p:cTn id="74" dur="500" fill="hold"/>
                                        <p:tgtEl>
                                          <p:spTgt spid="36"/>
                                        </p:tgtEl>
                                        <p:attrNameLst>
                                          <p:attrName>ppt_y</p:attrName>
                                        </p:attrNameLst>
                                      </p:cBhvr>
                                      <p:tavLst>
                                        <p:tav tm="0">
                                          <p:val>
                                            <p:strVal val="#ppt_y"/>
                                          </p:val>
                                        </p:tav>
                                        <p:tav tm="100000">
                                          <p:val>
                                            <p:strVal val="#ppt_y"/>
                                          </p:val>
                                        </p:tav>
                                      </p:tavLst>
                                    </p:anim>
                                  </p:childTnLst>
                                </p:cTn>
                              </p:par>
                              <p:par>
                                <p:cTn id="75" presetID="2" presetClass="entr" presetSubtype="2" fill="hold" grpId="0" nodeType="withEffect">
                                  <p:stCondLst>
                                    <p:cond delay="0"/>
                                  </p:stCondLst>
                                  <p:childTnLst>
                                    <p:set>
                                      <p:cBhvr>
                                        <p:cTn id="76" dur="1" fill="hold">
                                          <p:stCondLst>
                                            <p:cond delay="0"/>
                                          </p:stCondLst>
                                        </p:cTn>
                                        <p:tgtEl>
                                          <p:spTgt spid="37"/>
                                        </p:tgtEl>
                                        <p:attrNameLst>
                                          <p:attrName>style.visibility</p:attrName>
                                        </p:attrNameLst>
                                      </p:cBhvr>
                                      <p:to>
                                        <p:strVal val="visible"/>
                                      </p:to>
                                    </p:set>
                                    <p:anim calcmode="lin" valueType="num">
                                      <p:cBhvr additive="base">
                                        <p:cTn id="77" dur="500" fill="hold"/>
                                        <p:tgtEl>
                                          <p:spTgt spid="37"/>
                                        </p:tgtEl>
                                        <p:attrNameLst>
                                          <p:attrName>ppt_x</p:attrName>
                                        </p:attrNameLst>
                                      </p:cBhvr>
                                      <p:tavLst>
                                        <p:tav tm="0">
                                          <p:val>
                                            <p:strVal val="1+#ppt_w/2"/>
                                          </p:val>
                                        </p:tav>
                                        <p:tav tm="100000">
                                          <p:val>
                                            <p:strVal val="#ppt_x"/>
                                          </p:val>
                                        </p:tav>
                                      </p:tavLst>
                                    </p:anim>
                                    <p:anim calcmode="lin" valueType="num">
                                      <p:cBhvr additive="base">
                                        <p:cTn id="78" dur="500" fill="hold"/>
                                        <p:tgtEl>
                                          <p:spTgt spid="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2" grpId="0" animBg="1"/>
      <p:bldP spid="33" grpId="0"/>
      <p:bldP spid="69" grpId="0" animBg="1"/>
      <p:bldP spid="70" grpId="0"/>
      <p:bldP spid="22" grpId="0" animBg="1"/>
      <p:bldP spid="23" grpId="0"/>
      <p:bldP spid="26" grpId="0" animBg="1"/>
      <p:bldP spid="27" grpId="0" animBg="1"/>
      <p:bldP spid="34" grpId="0"/>
      <p:bldP spid="35" grpId="0"/>
      <p:bldP spid="36" grpId="0" animBg="1"/>
      <p:bldP spid="3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Hexagon 15"/>
          <p:cNvSpPr/>
          <p:nvPr/>
        </p:nvSpPr>
        <p:spPr>
          <a:xfrm>
            <a:off x="693559" y="4078760"/>
            <a:ext cx="8998892" cy="140697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8" name="Hexagon 27"/>
          <p:cNvSpPr/>
          <p:nvPr/>
        </p:nvSpPr>
        <p:spPr>
          <a:xfrm>
            <a:off x="9463545" y="2173200"/>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9643391" y="2760555"/>
            <a:ext cx="2201804" cy="507831"/>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جامع علوم پایه</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89"/>
            <a:ext cx="6355932" cy="1375353"/>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4981" y="282925"/>
            <a:ext cx="6390875" cy="1107996"/>
          </a:xfrm>
          <a:prstGeom prst="rect">
            <a:avLst/>
          </a:prstGeom>
          <a:noFill/>
        </p:spPr>
        <p:txBody>
          <a:bodyPr wrap="square">
            <a:spAutoFit/>
          </a:bodyPr>
          <a:lstStyle/>
          <a:p>
            <a:pPr algn="ctr" rtl="1">
              <a:spcAft>
                <a:spcPts val="600"/>
              </a:spcAft>
            </a:pPr>
            <a:r>
              <a:rPr lang="fa-IR" sz="33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شرکت در امتحانات جامع علوم پایه و پیش‌کارورزی و مدت مجاز آنها</a:t>
            </a:r>
            <a:endParaRPr lang="en-US" sz="330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30" name="Hexagon 29"/>
          <p:cNvSpPr/>
          <p:nvPr/>
        </p:nvSpPr>
        <p:spPr>
          <a:xfrm>
            <a:off x="9463545" y="4732607"/>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9563427" y="5132684"/>
            <a:ext cx="2307140" cy="892552"/>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جامع پیش‌کارورزی</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24" name="TextBox 23">
            <a:extLst>
              <a:ext uri="{FF2B5EF4-FFF2-40B4-BE49-F238E27FC236}">
                <a16:creationId xmlns:a16="http://schemas.microsoft.com/office/drawing/2014/main" id="{11FB7139-7FF1-591E-F9FD-ED430F532A45}"/>
              </a:ext>
            </a:extLst>
          </p:cNvPr>
          <p:cNvSpPr txBox="1"/>
          <p:nvPr/>
        </p:nvSpPr>
        <p:spPr>
          <a:xfrm>
            <a:off x="769499" y="4159001"/>
            <a:ext cx="8761656" cy="1246495"/>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قبولی در واحدهای نظری خاص مرحله کارآموزی (31 واحد) و قبولی در بخش‌های بالینی (63 واحد معادل 21 ماه) و قبولی در واحدهای نظری شناور بین مقدمات بالینی و کارآموزی (7 واحد از دروس تخصصی)</a:t>
            </a:r>
            <a:endParaRPr lang="en-US" sz="2500" b="1" i="0" dirty="0">
              <a:solidFill>
                <a:schemeClr val="bg1"/>
              </a:solidFill>
              <a:latin typeface="Times New Roman" panose="02020603050405020304" pitchFamily="18" charset="0"/>
              <a:cs typeface="B Yagut" panose="00000400000000000000" pitchFamily="2" charset="-78"/>
            </a:endParaRPr>
          </a:p>
        </p:txBody>
      </p:sp>
      <p:sp>
        <p:nvSpPr>
          <p:cNvPr id="12" name="Hexagon 11"/>
          <p:cNvSpPr/>
          <p:nvPr/>
        </p:nvSpPr>
        <p:spPr>
          <a:xfrm>
            <a:off x="740241" y="1766090"/>
            <a:ext cx="8892764" cy="119949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943111" y="1958174"/>
            <a:ext cx="8416362" cy="846386"/>
          </a:xfrm>
          <a:prstGeom prst="rect">
            <a:avLst/>
          </a:prstGeom>
          <a:noFill/>
        </p:spPr>
        <p:txBody>
          <a:bodyPr wrap="square">
            <a:spAutoFit/>
          </a:bodyPr>
          <a:lstStyle/>
          <a:p>
            <a:pPr algn="ctr" rtl="1">
              <a:spcAft>
                <a:spcPts val="600"/>
              </a:spcAft>
            </a:pPr>
            <a:r>
              <a:rPr lang="fa-IR" sz="2450" b="1" dirty="0">
                <a:solidFill>
                  <a:schemeClr val="bg1"/>
                </a:solidFill>
                <a:latin typeface="IranNastaliq" panose="02020505000000020003" pitchFamily="18" charset="0"/>
                <a:cs typeface="B Yagut" panose="00000400000000000000" pitchFamily="2" charset="-78"/>
              </a:rPr>
              <a:t>قبولی در حداقل 46/5 واحد از دروس علوم پایه بجز دروس شناور و حداقل 7 واحد از دروس عمومی (اندیشه اسلامی 1، انقلاب اسلامی و زبان عمومی)</a:t>
            </a:r>
            <a:endParaRPr lang="en-US" sz="2450" b="1" i="0" dirty="0">
              <a:solidFill>
                <a:schemeClr val="bg1"/>
              </a:solidFill>
              <a:latin typeface="Times New Roman" panose="02020603050405020304" pitchFamily="18" charset="0"/>
              <a:cs typeface="B Yagut" panose="00000400000000000000" pitchFamily="2" charset="-78"/>
            </a:endParaRPr>
          </a:p>
        </p:txBody>
      </p:sp>
      <p:sp>
        <p:nvSpPr>
          <p:cNvPr id="14" name="Hexagon 13"/>
          <p:cNvSpPr/>
          <p:nvPr/>
        </p:nvSpPr>
        <p:spPr>
          <a:xfrm>
            <a:off x="2488240" y="3082352"/>
            <a:ext cx="7075187" cy="84154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5" name="TextBox 14">
            <a:extLst>
              <a:ext uri="{FF2B5EF4-FFF2-40B4-BE49-F238E27FC236}">
                <a16:creationId xmlns:a16="http://schemas.microsoft.com/office/drawing/2014/main" id="{11FB7139-7FF1-591E-F9FD-ED430F532A45}"/>
              </a:ext>
            </a:extLst>
          </p:cNvPr>
          <p:cNvSpPr txBox="1"/>
          <p:nvPr/>
        </p:nvSpPr>
        <p:spPr>
          <a:xfrm>
            <a:off x="2472042" y="3237355"/>
            <a:ext cx="7059113" cy="477054"/>
          </a:xfrm>
          <a:prstGeom prst="rect">
            <a:avLst/>
          </a:prstGeom>
          <a:noFill/>
        </p:spPr>
        <p:txBody>
          <a:bodyPr wrap="square">
            <a:spAutoFit/>
          </a:bodyPr>
          <a:lstStyle/>
          <a:p>
            <a:pPr algn="ctr" rtl="1">
              <a:spcAft>
                <a:spcPts val="600"/>
              </a:spcAft>
            </a:pPr>
            <a:r>
              <a:rPr lang="fa-IR" sz="2450" b="1" dirty="0">
                <a:solidFill>
                  <a:schemeClr val="bg1"/>
                </a:solidFill>
                <a:latin typeface="IranNastaliq" panose="02020505000000020003" pitchFamily="18" charset="0"/>
                <a:cs typeface="B Yagut" panose="00000400000000000000" pitchFamily="2" charset="-78"/>
              </a:rPr>
              <a:t>کسب معدل کل 12 از دروس فوق الذکر (مدت مجاز: تا 3 نوبت)</a:t>
            </a:r>
            <a:endParaRPr lang="en-US" sz="2450" b="1" i="0" dirty="0">
              <a:solidFill>
                <a:schemeClr val="bg1"/>
              </a:solidFill>
              <a:latin typeface="Times New Roman" panose="02020603050405020304" pitchFamily="18" charset="0"/>
              <a:cs typeface="B Yagut" panose="00000400000000000000" pitchFamily="2" charset="-78"/>
            </a:endParaRPr>
          </a:p>
        </p:txBody>
      </p:sp>
      <p:sp>
        <p:nvSpPr>
          <p:cNvPr id="17" name="Hexagon 16"/>
          <p:cNvSpPr/>
          <p:nvPr/>
        </p:nvSpPr>
        <p:spPr>
          <a:xfrm>
            <a:off x="4930680" y="5564521"/>
            <a:ext cx="4675029" cy="10284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8" name="TextBox 17">
            <a:extLst>
              <a:ext uri="{FF2B5EF4-FFF2-40B4-BE49-F238E27FC236}">
                <a16:creationId xmlns:a16="http://schemas.microsoft.com/office/drawing/2014/main" id="{11FB7139-7FF1-591E-F9FD-ED430F532A45}"/>
              </a:ext>
            </a:extLst>
          </p:cNvPr>
          <p:cNvSpPr txBox="1"/>
          <p:nvPr/>
        </p:nvSpPr>
        <p:spPr>
          <a:xfrm>
            <a:off x="5089377" y="5644731"/>
            <a:ext cx="4332411" cy="846386"/>
          </a:xfrm>
          <a:prstGeom prst="rect">
            <a:avLst/>
          </a:prstGeom>
          <a:noFill/>
        </p:spPr>
        <p:txBody>
          <a:bodyPr wrap="square">
            <a:spAutoFit/>
          </a:bodyPr>
          <a:lstStyle/>
          <a:p>
            <a:pPr algn="ctr" rtl="1">
              <a:spcAft>
                <a:spcPts val="600"/>
              </a:spcAft>
            </a:pPr>
            <a:r>
              <a:rPr lang="fa-IR" sz="2450" b="1" dirty="0">
                <a:solidFill>
                  <a:schemeClr val="bg1"/>
                </a:solidFill>
                <a:latin typeface="IranNastaliq" panose="02020505000000020003" pitchFamily="18" charset="0"/>
                <a:cs typeface="B Yagut" panose="00000400000000000000" pitchFamily="2" charset="-78"/>
              </a:rPr>
              <a:t>کسب میانگین کل 14 از دروس مذکور و گذراندن کلیه دروس عمومی</a:t>
            </a:r>
            <a:endParaRPr lang="en-US" sz="2450" b="1" i="0" dirty="0">
              <a:solidFill>
                <a:schemeClr val="bg1"/>
              </a:solidFill>
              <a:latin typeface="Times New Roman" panose="02020603050405020304" pitchFamily="18" charset="0"/>
              <a:cs typeface="B Yagut" panose="00000400000000000000" pitchFamily="2" charset="-78"/>
            </a:endParaRPr>
          </a:p>
        </p:txBody>
      </p:sp>
      <p:sp>
        <p:nvSpPr>
          <p:cNvPr id="19" name="Hexagon 18"/>
          <p:cNvSpPr/>
          <p:nvPr/>
        </p:nvSpPr>
        <p:spPr>
          <a:xfrm>
            <a:off x="234772" y="5551637"/>
            <a:ext cx="4675029" cy="10284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268700" y="5666660"/>
            <a:ext cx="4332411" cy="846386"/>
          </a:xfrm>
          <a:prstGeom prst="rect">
            <a:avLst/>
          </a:prstGeom>
          <a:noFill/>
        </p:spPr>
        <p:txBody>
          <a:bodyPr wrap="square">
            <a:spAutoFit/>
          </a:bodyPr>
          <a:lstStyle/>
          <a:p>
            <a:pPr algn="ctr" rtl="1">
              <a:spcAft>
                <a:spcPts val="600"/>
              </a:spcAft>
            </a:pPr>
            <a:r>
              <a:rPr lang="fa-IR" sz="2450" b="1" dirty="0">
                <a:solidFill>
                  <a:schemeClr val="bg1"/>
                </a:solidFill>
                <a:latin typeface="IranNastaliq" panose="02020505000000020003" pitchFamily="18" charset="0"/>
                <a:cs typeface="B Yagut" panose="00000400000000000000" pitchFamily="2" charset="-78"/>
              </a:rPr>
              <a:t>ثبت موضوع پایان نامه                (مدت مجاز: تا 3 نوبت)</a:t>
            </a:r>
            <a:endParaRPr lang="en-US" sz="2450" b="1"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20205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1+#ppt_w/2"/>
                                          </p:val>
                                        </p:tav>
                                        <p:tav tm="100000">
                                          <p:val>
                                            <p:strVal val="#ppt_x"/>
                                          </p:val>
                                        </p:tav>
                                      </p:tavLst>
                                    </p:anim>
                                    <p:anim calcmode="lin" valueType="num">
                                      <p:cBhvr additive="base">
                                        <p:cTn id="20" dur="500" fill="hold"/>
                                        <p:tgtEl>
                                          <p:spTgt spid="12"/>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1+#ppt_w/2"/>
                                          </p:val>
                                        </p:tav>
                                        <p:tav tm="100000">
                                          <p:val>
                                            <p:strVal val="#ppt_x"/>
                                          </p:val>
                                        </p:tav>
                                      </p:tavLst>
                                    </p:anim>
                                    <p:anim calcmode="lin" valueType="num">
                                      <p:cBhvr additive="base">
                                        <p:cTn id="24" dur="500" fill="hold"/>
                                        <p:tgtEl>
                                          <p:spTgt spid="13"/>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1+#ppt_w/2"/>
                                          </p:val>
                                        </p:tav>
                                        <p:tav tm="100000">
                                          <p:val>
                                            <p:strVal val="#ppt_x"/>
                                          </p:val>
                                        </p:tav>
                                      </p:tavLst>
                                    </p:anim>
                                    <p:anim calcmode="lin" valueType="num">
                                      <p:cBhvr additive="base">
                                        <p:cTn id="30" dur="500" fill="hold"/>
                                        <p:tgtEl>
                                          <p:spTgt spid="15"/>
                                        </p:tgtEl>
                                        <p:attrNameLst>
                                          <p:attrName>ppt_y</p:attrName>
                                        </p:attrNameLst>
                                      </p:cBhvr>
                                      <p:tavLst>
                                        <p:tav tm="0">
                                          <p:val>
                                            <p:strVal val="#ppt_y"/>
                                          </p:val>
                                        </p:tav>
                                        <p:tav tm="100000">
                                          <p:val>
                                            <p:strVal val="#ppt_y"/>
                                          </p:val>
                                        </p:tav>
                                      </p:tavLst>
                                    </p:anim>
                                  </p:childTnLst>
                                </p:cTn>
                              </p:par>
                              <p:par>
                                <p:cTn id="31" presetID="2" presetClass="entr" presetSubtype="2"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fill="hold"/>
                                        <p:tgtEl>
                                          <p:spTgt spid="14"/>
                                        </p:tgtEl>
                                        <p:attrNameLst>
                                          <p:attrName>ppt_x</p:attrName>
                                        </p:attrNameLst>
                                      </p:cBhvr>
                                      <p:tavLst>
                                        <p:tav tm="0">
                                          <p:val>
                                            <p:strVal val="1+#ppt_w/2"/>
                                          </p:val>
                                        </p:tav>
                                        <p:tav tm="100000">
                                          <p:val>
                                            <p:strVal val="#ppt_x"/>
                                          </p:val>
                                        </p:tav>
                                      </p:tavLst>
                                    </p:anim>
                                    <p:anim calcmode="lin" valueType="num">
                                      <p:cBhvr additive="base">
                                        <p:cTn id="34"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31"/>
                                        </p:tgtEl>
                                        <p:attrNameLst>
                                          <p:attrName>style.visibility</p:attrName>
                                        </p:attrNameLst>
                                      </p:cBhvr>
                                      <p:to>
                                        <p:strVal val="visible"/>
                                      </p:to>
                                    </p:set>
                                    <p:anim calcmode="lin" valueType="num">
                                      <p:cBhvr>
                                        <p:cTn id="39" dur="500" fill="hold"/>
                                        <p:tgtEl>
                                          <p:spTgt spid="31"/>
                                        </p:tgtEl>
                                        <p:attrNameLst>
                                          <p:attrName>ppt_w</p:attrName>
                                        </p:attrNameLst>
                                      </p:cBhvr>
                                      <p:tavLst>
                                        <p:tav tm="0">
                                          <p:val>
                                            <p:fltVal val="0"/>
                                          </p:val>
                                        </p:tav>
                                        <p:tav tm="100000">
                                          <p:val>
                                            <p:strVal val="#ppt_w"/>
                                          </p:val>
                                        </p:tav>
                                      </p:tavLst>
                                    </p:anim>
                                    <p:anim calcmode="lin" valueType="num">
                                      <p:cBhvr>
                                        <p:cTn id="40" dur="500" fill="hold"/>
                                        <p:tgtEl>
                                          <p:spTgt spid="31"/>
                                        </p:tgtEl>
                                        <p:attrNameLst>
                                          <p:attrName>ppt_h</p:attrName>
                                        </p:attrNameLst>
                                      </p:cBhvr>
                                      <p:tavLst>
                                        <p:tav tm="0">
                                          <p:val>
                                            <p:fltVal val="0"/>
                                          </p:val>
                                        </p:tav>
                                        <p:tav tm="100000">
                                          <p:val>
                                            <p:strVal val="#ppt_h"/>
                                          </p:val>
                                        </p:tav>
                                      </p:tavLst>
                                    </p:anim>
                                    <p:animEffect transition="in" filter="fade">
                                      <p:cBhvr>
                                        <p:cTn id="41" dur="500"/>
                                        <p:tgtEl>
                                          <p:spTgt spid="31"/>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30"/>
                                        </p:tgtEl>
                                        <p:attrNameLst>
                                          <p:attrName>style.visibility</p:attrName>
                                        </p:attrNameLst>
                                      </p:cBhvr>
                                      <p:to>
                                        <p:strVal val="visible"/>
                                      </p:to>
                                    </p:set>
                                    <p:anim calcmode="lin" valueType="num">
                                      <p:cBhvr>
                                        <p:cTn id="44" dur="500" fill="hold"/>
                                        <p:tgtEl>
                                          <p:spTgt spid="30"/>
                                        </p:tgtEl>
                                        <p:attrNameLst>
                                          <p:attrName>ppt_w</p:attrName>
                                        </p:attrNameLst>
                                      </p:cBhvr>
                                      <p:tavLst>
                                        <p:tav tm="0">
                                          <p:val>
                                            <p:fltVal val="0"/>
                                          </p:val>
                                        </p:tav>
                                        <p:tav tm="100000">
                                          <p:val>
                                            <p:strVal val="#ppt_w"/>
                                          </p:val>
                                        </p:tav>
                                      </p:tavLst>
                                    </p:anim>
                                    <p:anim calcmode="lin" valueType="num">
                                      <p:cBhvr>
                                        <p:cTn id="45" dur="500" fill="hold"/>
                                        <p:tgtEl>
                                          <p:spTgt spid="30"/>
                                        </p:tgtEl>
                                        <p:attrNameLst>
                                          <p:attrName>ppt_h</p:attrName>
                                        </p:attrNameLst>
                                      </p:cBhvr>
                                      <p:tavLst>
                                        <p:tav tm="0">
                                          <p:val>
                                            <p:fltVal val="0"/>
                                          </p:val>
                                        </p:tav>
                                        <p:tav tm="100000">
                                          <p:val>
                                            <p:strVal val="#ppt_h"/>
                                          </p:val>
                                        </p:tav>
                                      </p:tavLst>
                                    </p:anim>
                                    <p:animEffect transition="in" filter="fade">
                                      <p:cBhvr>
                                        <p:cTn id="46" dur="500"/>
                                        <p:tgtEl>
                                          <p:spTgt spid="30"/>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2"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additive="base">
                                        <p:cTn id="51" dur="500" fill="hold"/>
                                        <p:tgtEl>
                                          <p:spTgt spid="24"/>
                                        </p:tgtEl>
                                        <p:attrNameLst>
                                          <p:attrName>ppt_x</p:attrName>
                                        </p:attrNameLst>
                                      </p:cBhvr>
                                      <p:tavLst>
                                        <p:tav tm="0">
                                          <p:val>
                                            <p:strVal val="1+#ppt_w/2"/>
                                          </p:val>
                                        </p:tav>
                                        <p:tav tm="100000">
                                          <p:val>
                                            <p:strVal val="#ppt_x"/>
                                          </p:val>
                                        </p:tav>
                                      </p:tavLst>
                                    </p:anim>
                                    <p:anim calcmode="lin" valueType="num">
                                      <p:cBhvr additive="base">
                                        <p:cTn id="52" dur="500" fill="hold"/>
                                        <p:tgtEl>
                                          <p:spTgt spid="24"/>
                                        </p:tgtEl>
                                        <p:attrNameLst>
                                          <p:attrName>ppt_y</p:attrName>
                                        </p:attrNameLst>
                                      </p:cBhvr>
                                      <p:tavLst>
                                        <p:tav tm="0">
                                          <p:val>
                                            <p:strVal val="#ppt_y"/>
                                          </p:val>
                                        </p:tav>
                                        <p:tav tm="100000">
                                          <p:val>
                                            <p:strVal val="#ppt_y"/>
                                          </p:val>
                                        </p:tav>
                                      </p:tavLst>
                                    </p:anim>
                                  </p:childTnLst>
                                </p:cTn>
                              </p:par>
                              <p:par>
                                <p:cTn id="53" presetID="2" presetClass="entr" presetSubtype="2"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1+#ppt_w/2"/>
                                          </p:val>
                                        </p:tav>
                                        <p:tav tm="100000">
                                          <p:val>
                                            <p:strVal val="#ppt_x"/>
                                          </p:val>
                                        </p:tav>
                                      </p:tavLst>
                                    </p:anim>
                                    <p:anim calcmode="lin" valueType="num">
                                      <p:cBhvr additive="base">
                                        <p:cTn id="56"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2"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additive="base">
                                        <p:cTn id="61" dur="500" fill="hold"/>
                                        <p:tgtEl>
                                          <p:spTgt spid="18"/>
                                        </p:tgtEl>
                                        <p:attrNameLst>
                                          <p:attrName>ppt_x</p:attrName>
                                        </p:attrNameLst>
                                      </p:cBhvr>
                                      <p:tavLst>
                                        <p:tav tm="0">
                                          <p:val>
                                            <p:strVal val="1+#ppt_w/2"/>
                                          </p:val>
                                        </p:tav>
                                        <p:tav tm="100000">
                                          <p:val>
                                            <p:strVal val="#ppt_x"/>
                                          </p:val>
                                        </p:tav>
                                      </p:tavLst>
                                    </p:anim>
                                    <p:anim calcmode="lin" valueType="num">
                                      <p:cBhvr additive="base">
                                        <p:cTn id="62" dur="500" fill="hold"/>
                                        <p:tgtEl>
                                          <p:spTgt spid="18"/>
                                        </p:tgtEl>
                                        <p:attrNameLst>
                                          <p:attrName>ppt_y</p:attrName>
                                        </p:attrNameLst>
                                      </p:cBhvr>
                                      <p:tavLst>
                                        <p:tav tm="0">
                                          <p:val>
                                            <p:strVal val="#ppt_y"/>
                                          </p:val>
                                        </p:tav>
                                        <p:tav tm="100000">
                                          <p:val>
                                            <p:strVal val="#ppt_y"/>
                                          </p:val>
                                        </p:tav>
                                      </p:tavLst>
                                    </p:anim>
                                  </p:childTnLst>
                                </p:cTn>
                              </p:par>
                              <p:par>
                                <p:cTn id="63" presetID="2" presetClass="entr" presetSubtype="2" fill="hold" grpId="0" nodeType="withEffect">
                                  <p:stCondLst>
                                    <p:cond delay="0"/>
                                  </p:stCondLst>
                                  <p:childTnLst>
                                    <p:set>
                                      <p:cBhvr>
                                        <p:cTn id="64" dur="1" fill="hold">
                                          <p:stCondLst>
                                            <p:cond delay="0"/>
                                          </p:stCondLst>
                                        </p:cTn>
                                        <p:tgtEl>
                                          <p:spTgt spid="17"/>
                                        </p:tgtEl>
                                        <p:attrNameLst>
                                          <p:attrName>style.visibility</p:attrName>
                                        </p:attrNameLst>
                                      </p:cBhvr>
                                      <p:to>
                                        <p:strVal val="visible"/>
                                      </p:to>
                                    </p:set>
                                    <p:anim calcmode="lin" valueType="num">
                                      <p:cBhvr additive="base">
                                        <p:cTn id="65" dur="500" fill="hold"/>
                                        <p:tgtEl>
                                          <p:spTgt spid="17"/>
                                        </p:tgtEl>
                                        <p:attrNameLst>
                                          <p:attrName>ppt_x</p:attrName>
                                        </p:attrNameLst>
                                      </p:cBhvr>
                                      <p:tavLst>
                                        <p:tav tm="0">
                                          <p:val>
                                            <p:strVal val="1+#ppt_w/2"/>
                                          </p:val>
                                        </p:tav>
                                        <p:tav tm="100000">
                                          <p:val>
                                            <p:strVal val="#ppt_x"/>
                                          </p:val>
                                        </p:tav>
                                      </p:tavLst>
                                    </p:anim>
                                    <p:anim calcmode="lin" valueType="num">
                                      <p:cBhvr additive="base">
                                        <p:cTn id="66"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2"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anim calcmode="lin" valueType="num">
                                      <p:cBhvr additive="base">
                                        <p:cTn id="71" dur="500" fill="hold"/>
                                        <p:tgtEl>
                                          <p:spTgt spid="20"/>
                                        </p:tgtEl>
                                        <p:attrNameLst>
                                          <p:attrName>ppt_x</p:attrName>
                                        </p:attrNameLst>
                                      </p:cBhvr>
                                      <p:tavLst>
                                        <p:tav tm="0">
                                          <p:val>
                                            <p:strVal val="1+#ppt_w/2"/>
                                          </p:val>
                                        </p:tav>
                                        <p:tav tm="100000">
                                          <p:val>
                                            <p:strVal val="#ppt_x"/>
                                          </p:val>
                                        </p:tav>
                                      </p:tavLst>
                                    </p:anim>
                                    <p:anim calcmode="lin" valueType="num">
                                      <p:cBhvr additive="base">
                                        <p:cTn id="72" dur="500" fill="hold"/>
                                        <p:tgtEl>
                                          <p:spTgt spid="20"/>
                                        </p:tgtEl>
                                        <p:attrNameLst>
                                          <p:attrName>ppt_y</p:attrName>
                                        </p:attrNameLst>
                                      </p:cBhvr>
                                      <p:tavLst>
                                        <p:tav tm="0">
                                          <p:val>
                                            <p:strVal val="#ppt_y"/>
                                          </p:val>
                                        </p:tav>
                                        <p:tav tm="100000">
                                          <p:val>
                                            <p:strVal val="#ppt_y"/>
                                          </p:val>
                                        </p:tav>
                                      </p:tavLst>
                                    </p:anim>
                                  </p:childTnLst>
                                </p:cTn>
                              </p:par>
                              <p:par>
                                <p:cTn id="73" presetID="2" presetClass="entr" presetSubtype="2" fill="hold" grpId="0" nodeType="with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1+#ppt_w/2"/>
                                          </p:val>
                                        </p:tav>
                                        <p:tav tm="100000">
                                          <p:val>
                                            <p:strVal val="#ppt_x"/>
                                          </p:val>
                                        </p:tav>
                                      </p:tavLst>
                                    </p:anim>
                                    <p:anim calcmode="lin" valueType="num">
                                      <p:cBhvr additive="base">
                                        <p:cTn id="76"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8" grpId="0" animBg="1"/>
      <p:bldP spid="29" grpId="0"/>
      <p:bldP spid="30" grpId="0" animBg="1"/>
      <p:bldP spid="31" grpId="0"/>
      <p:bldP spid="24" grpId="0"/>
      <p:bldP spid="12" grpId="0" animBg="1"/>
      <p:bldP spid="13" grpId="0"/>
      <p:bldP spid="14" grpId="0" animBg="1"/>
      <p:bldP spid="15" grpId="0"/>
      <p:bldP spid="17" grpId="0" animBg="1"/>
      <p:bldP spid="18" grpId="0"/>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exagon 14"/>
          <p:cNvSpPr/>
          <p:nvPr/>
        </p:nvSpPr>
        <p:spPr>
          <a:xfrm>
            <a:off x="1620287" y="1050250"/>
            <a:ext cx="9415165" cy="235188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888126" y="1641379"/>
            <a:ext cx="8879486" cy="1338828"/>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دانشجویی که نتواند در مدت 4 سال اول از امتحان جامع علوم پایه، نمره قبولی کسب کند یا در مدت 5 سال اول مقاطع علوم پایه و مقدمات بالینی را به پایان برساند، از ادامه تحصیل در رشته پزشکی محروم می‌شود.</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1606220" y="3571336"/>
            <a:ext cx="9415165" cy="235188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975591" y="3753393"/>
            <a:ext cx="8878379" cy="2169825"/>
          </a:xfrm>
          <a:prstGeom prst="rect">
            <a:avLst/>
          </a:prstGeom>
          <a:noFill/>
        </p:spPr>
        <p:txBody>
          <a:bodyPr wrap="square">
            <a:spAutoFit/>
          </a:bodyPr>
          <a:lstStyle/>
          <a:p>
            <a:pPr algn="ctr" rtl="1">
              <a:spcAft>
                <a:spcPts val="600"/>
              </a:spcAft>
            </a:pPr>
            <a:r>
              <a:rPr lang="fa-IR" sz="2650" b="1" dirty="0">
                <a:solidFill>
                  <a:schemeClr val="bg1"/>
                </a:solidFill>
                <a:latin typeface="IranNastaliq" panose="02020505000000020003" pitchFamily="18" charset="0"/>
                <a:cs typeface="B Yagut" panose="00000400000000000000" pitchFamily="2" charset="-78"/>
              </a:rPr>
              <a:t>دانشجویی که نتواند در مدت 3 سال از شروع دوره بالینی به دوره کارورزی راه یابد و یا در مدت 5 سال اول مقاطع علوم پایه و مقدمات بالینی را به پایان برساند، دوره تحصیلی دانشجو با تصویب شورای آموزشی دانشگاه حداکثر 12 ماه دیگر قابل تمدید است، مشروط بر آنکه مدت مجاز تحصیل وی به پایان نرسیده باشد.</a:t>
            </a:r>
            <a:endParaRPr lang="en-US" sz="265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2470915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p:cTn id="12" dur="500" fill="hold"/>
                                        <p:tgtEl>
                                          <p:spTgt spid="15"/>
                                        </p:tgtEl>
                                        <p:attrNameLst>
                                          <p:attrName>ppt_w</p:attrName>
                                        </p:attrNameLst>
                                      </p:cBhvr>
                                      <p:tavLst>
                                        <p:tav tm="0">
                                          <p:val>
                                            <p:fltVal val="0"/>
                                          </p:val>
                                        </p:tav>
                                        <p:tav tm="100000">
                                          <p:val>
                                            <p:strVal val="#ppt_w"/>
                                          </p:val>
                                        </p:tav>
                                      </p:tavLst>
                                    </p:anim>
                                    <p:anim calcmode="lin" valueType="num">
                                      <p:cBhvr>
                                        <p:cTn id="13" dur="500" fill="hold"/>
                                        <p:tgtEl>
                                          <p:spTgt spid="15"/>
                                        </p:tgtEl>
                                        <p:attrNameLst>
                                          <p:attrName>ppt_h</p:attrName>
                                        </p:attrNameLst>
                                      </p:cBhvr>
                                      <p:tavLst>
                                        <p:tav tm="0">
                                          <p:val>
                                            <p:fltVal val="0"/>
                                          </p:val>
                                        </p:tav>
                                        <p:tav tm="100000">
                                          <p:val>
                                            <p:strVal val="#ppt_h"/>
                                          </p:val>
                                        </p:tav>
                                      </p:tavLst>
                                    </p:anim>
                                    <p:animEffect transition="in" filter="fade">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animEffect transition="in" filter="fade">
                                      <p:cBhvr>
                                        <p:cTn id="21" dur="500"/>
                                        <p:tgtEl>
                                          <p:spTgt spid="13"/>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p:cTn id="24" dur="500" fill="hold"/>
                                        <p:tgtEl>
                                          <p:spTgt spid="12"/>
                                        </p:tgtEl>
                                        <p:attrNameLst>
                                          <p:attrName>ppt_w</p:attrName>
                                        </p:attrNameLst>
                                      </p:cBhvr>
                                      <p:tavLst>
                                        <p:tav tm="0">
                                          <p:val>
                                            <p:fltVal val="0"/>
                                          </p:val>
                                        </p:tav>
                                        <p:tav tm="100000">
                                          <p:val>
                                            <p:strVal val="#ppt_w"/>
                                          </p:val>
                                        </p:tav>
                                      </p:tavLst>
                                    </p:anim>
                                    <p:anim calcmode="lin" valueType="num">
                                      <p:cBhvr>
                                        <p:cTn id="25" dur="500" fill="hold"/>
                                        <p:tgtEl>
                                          <p:spTgt spid="12"/>
                                        </p:tgtEl>
                                        <p:attrNameLst>
                                          <p:attrName>ppt_h</p:attrName>
                                        </p:attrNameLst>
                                      </p:cBhvr>
                                      <p:tavLst>
                                        <p:tav tm="0">
                                          <p:val>
                                            <p:fltVal val="0"/>
                                          </p:val>
                                        </p:tav>
                                        <p:tav tm="100000">
                                          <p:val>
                                            <p:strVal val="#ppt_h"/>
                                          </p:val>
                                        </p:tav>
                                      </p:tavLst>
                                    </p:anim>
                                    <p:animEffect transition="in" filter="fade">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1" grpId="0"/>
      <p:bldP spid="12" grpId="0" animBg="1"/>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Hexagon 28"/>
          <p:cNvSpPr/>
          <p:nvPr/>
        </p:nvSpPr>
        <p:spPr>
          <a:xfrm>
            <a:off x="1618072" y="2847919"/>
            <a:ext cx="10087389" cy="9769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5" name="Hexagon 24"/>
          <p:cNvSpPr/>
          <p:nvPr/>
        </p:nvSpPr>
        <p:spPr>
          <a:xfrm>
            <a:off x="733271" y="5335230"/>
            <a:ext cx="10087389" cy="124866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2" name="Hexagon 21"/>
          <p:cNvSpPr/>
          <p:nvPr/>
        </p:nvSpPr>
        <p:spPr>
          <a:xfrm>
            <a:off x="1276212" y="3963592"/>
            <a:ext cx="10087389" cy="124866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1409243" y="4033924"/>
            <a:ext cx="9717446" cy="1046440"/>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حداکثر 14 واحد در صورت کسب میانگین کمتر از 12 (مشروطی) در ترم قبل             </a:t>
            </a:r>
            <a:r>
              <a:rPr lang="fa-IR" sz="1800" b="1" dirty="0">
                <a:solidFill>
                  <a:schemeClr val="bg1"/>
                </a:solidFill>
                <a:latin typeface="IranNastaliq" panose="02020505000000020003" pitchFamily="18" charset="0"/>
                <a:cs typeface="B Yagut" panose="00000400000000000000" pitchFamily="2" charset="-78"/>
              </a:rPr>
              <a:t>(در موراد استثنائی، در نیمسال آخر علوم پایه و مقدمات بالینی با توجه به تعداد واحد باقیمانده و سوابق تحصیلی دانشجو تصمیم‌گیری برای اخذ حداکثر 20 واحد بعهده شورای آموزشی است)</a:t>
            </a:r>
            <a:endParaRPr lang="en-US" sz="1800" b="0" i="0" dirty="0">
              <a:solidFill>
                <a:schemeClr val="bg1"/>
              </a:solidFill>
              <a:latin typeface="IranNastaliq" panose="02020505000000020003" pitchFamily="18" charset="0"/>
              <a:cs typeface="B Yagut" panose="00000400000000000000" pitchFamily="2" charset="-78"/>
            </a:endParaRP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3007773" y="274110"/>
            <a:ext cx="6813130" cy="1275827"/>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3007772" y="381754"/>
            <a:ext cx="6813129" cy="1107996"/>
          </a:xfrm>
          <a:prstGeom prst="rect">
            <a:avLst/>
          </a:prstGeom>
          <a:noFill/>
        </p:spPr>
        <p:txBody>
          <a:bodyPr wrap="square">
            <a:spAutoFit/>
          </a:bodyPr>
          <a:lstStyle/>
          <a:p>
            <a:pPr algn="ctr" rtl="1">
              <a:spcAft>
                <a:spcPts val="600"/>
              </a:spcAft>
            </a:pPr>
            <a:r>
              <a:rPr lang="fa-IR" sz="33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واحدهای قابل اخذ در هر نیمسال از مقاطع علوم پایه و مقدمات بالینی</a:t>
            </a:r>
            <a:endParaRPr lang="en-US" sz="33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997935" y="1794638"/>
            <a:ext cx="10087389" cy="97695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2485222" y="1827931"/>
            <a:ext cx="9011335" cy="938719"/>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حداقل 12 و حداکثر 20 واحد در مقاطع علوم پایه و مقدمات بالینی             </a:t>
            </a:r>
          </a:p>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 (در ترم تابستانی حداکثر 6 واحد)</a:t>
            </a:r>
            <a:endParaRPr lang="en-US" sz="2500" b="0" i="0" dirty="0">
              <a:solidFill>
                <a:schemeClr val="bg1"/>
              </a:solidFill>
              <a:latin typeface="IranNastaliq" panose="02020505000000020003" pitchFamily="18" charset="0"/>
              <a:cs typeface="B Yagut" panose="00000400000000000000" pitchFamily="2" charset="-78"/>
            </a:endParaRPr>
          </a:p>
        </p:txBody>
      </p:sp>
      <p:sp>
        <p:nvSpPr>
          <p:cNvPr id="13" name="TextBox 12">
            <a:extLst>
              <a:ext uri="{FF2B5EF4-FFF2-40B4-BE49-F238E27FC236}">
                <a16:creationId xmlns:a16="http://schemas.microsoft.com/office/drawing/2014/main" id="{11FB7139-7FF1-591E-F9FD-ED430F532A45}"/>
              </a:ext>
            </a:extLst>
          </p:cNvPr>
          <p:cNvSpPr txBox="1"/>
          <p:nvPr/>
        </p:nvSpPr>
        <p:spPr>
          <a:xfrm>
            <a:off x="2485222" y="2948062"/>
            <a:ext cx="8878379" cy="892552"/>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حداکثر 24 واحد به شرط کسب میانگین حداقل 17 در ترم قبل و با نظر استاد راهنما و موافقت دانشکده</a:t>
            </a:r>
            <a:endParaRPr lang="en-US" sz="2500" b="0" i="0" dirty="0">
              <a:solidFill>
                <a:schemeClr val="bg1"/>
              </a:solidFill>
              <a:latin typeface="IranNastaliq" panose="02020505000000020003" pitchFamily="18" charset="0"/>
              <a:cs typeface="B Yagut" panose="00000400000000000000" pitchFamily="2" charset="-78"/>
            </a:endParaRPr>
          </a:p>
        </p:txBody>
      </p:sp>
      <p:sp>
        <p:nvSpPr>
          <p:cNvPr id="24" name="TextBox 23">
            <a:extLst>
              <a:ext uri="{FF2B5EF4-FFF2-40B4-BE49-F238E27FC236}">
                <a16:creationId xmlns:a16="http://schemas.microsoft.com/office/drawing/2014/main" id="{11FB7139-7FF1-591E-F9FD-ED430F532A45}"/>
              </a:ext>
            </a:extLst>
          </p:cNvPr>
          <p:cNvSpPr txBox="1"/>
          <p:nvPr/>
        </p:nvSpPr>
        <p:spPr>
          <a:xfrm>
            <a:off x="932778" y="5406645"/>
            <a:ext cx="9688373" cy="1177245"/>
          </a:xfrm>
          <a:prstGeom prst="rect">
            <a:avLst/>
          </a:prstGeom>
          <a:noFill/>
        </p:spPr>
        <p:txBody>
          <a:bodyPr wrap="square">
            <a:spAutoFit/>
          </a:bodyPr>
          <a:lstStyle/>
          <a:p>
            <a:pPr algn="ctr" rtl="1">
              <a:spcAft>
                <a:spcPts val="600"/>
              </a:spcAft>
            </a:pPr>
            <a:r>
              <a:rPr lang="fa-IR" sz="2350" b="1" dirty="0">
                <a:solidFill>
                  <a:schemeClr val="bg1"/>
                </a:solidFill>
                <a:latin typeface="IranNastaliq" panose="02020505000000020003" pitchFamily="18" charset="0"/>
                <a:cs typeface="B Yagut" panose="00000400000000000000" pitchFamily="2" charset="-78"/>
              </a:rPr>
              <a:t>در آخرین نیمسال در هر یک از مقاطع علوم پایه و مقدمات بالینی ، دانشجو از رعایت حداقل 12 واحد معاف است و اگر مشروط نباشد و حداکثر 24 واحد برای تسویه این مقاطع داشته باشد با تایید دانشکده می‌تواند این واحدها را بگذراند.</a:t>
            </a:r>
            <a:endParaRPr lang="en-US" sz="235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3991570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500" fill="hold"/>
                                        <p:tgtEl>
                                          <p:spTgt spid="29"/>
                                        </p:tgtEl>
                                        <p:attrNameLst>
                                          <p:attrName>ppt_x</p:attrName>
                                        </p:attrNameLst>
                                      </p:cBhvr>
                                      <p:tavLst>
                                        <p:tav tm="0">
                                          <p:val>
                                            <p:strVal val="0-#ppt_w/2"/>
                                          </p:val>
                                        </p:tav>
                                        <p:tav tm="100000">
                                          <p:val>
                                            <p:strVal val="#ppt_x"/>
                                          </p:val>
                                        </p:tav>
                                      </p:tavLst>
                                    </p:anim>
                                    <p:anim calcmode="lin" valueType="num">
                                      <p:cBhvr additive="base">
                                        <p:cTn id="22" dur="500" fill="hold"/>
                                        <p:tgtEl>
                                          <p:spTgt spid="29"/>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1+#ppt_w/2"/>
                                          </p:val>
                                        </p:tav>
                                        <p:tav tm="100000">
                                          <p:val>
                                            <p:strVal val="#ppt_x"/>
                                          </p:val>
                                        </p:tav>
                                      </p:tavLst>
                                    </p:anim>
                                    <p:anim calcmode="lin" valueType="num">
                                      <p:cBhvr additive="base">
                                        <p:cTn id="32"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0-#ppt_w/2"/>
                                          </p:val>
                                        </p:tav>
                                        <p:tav tm="100000">
                                          <p:val>
                                            <p:strVal val="#ppt_x"/>
                                          </p:val>
                                        </p:tav>
                                      </p:tavLst>
                                    </p:anim>
                                    <p:anim calcmode="lin" valueType="num">
                                      <p:cBhvr additive="base">
                                        <p:cTn id="38" dur="500" fill="hold"/>
                                        <p:tgtEl>
                                          <p:spTgt spid="24"/>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0-#ppt_w/2"/>
                                          </p:val>
                                        </p:tav>
                                        <p:tav tm="100000">
                                          <p:val>
                                            <p:strVal val="#ppt_x"/>
                                          </p:val>
                                        </p:tav>
                                      </p:tavLst>
                                    </p:anim>
                                    <p:anim calcmode="lin" valueType="num">
                                      <p:cBhvr additive="base">
                                        <p:cTn id="42" dur="500" fill="hold"/>
                                        <p:tgtEl>
                                          <p:spTgt spid="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25" grpId="0" animBg="1"/>
      <p:bldP spid="22" grpId="0" animBg="1"/>
      <p:bldP spid="20" grpId="0"/>
      <p:bldP spid="10" grpId="0" animBg="1"/>
      <p:bldP spid="11" grpId="0"/>
      <p:bldP spid="13" grpId="0"/>
      <p:bldP spid="2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207930"/>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446371"/>
            <a:ext cx="6390875"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حضور و غیاب</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69" name="Hexagon 68"/>
          <p:cNvSpPr/>
          <p:nvPr/>
        </p:nvSpPr>
        <p:spPr>
          <a:xfrm>
            <a:off x="1815146" y="1990768"/>
            <a:ext cx="9013670" cy="142777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70" name="TextBox 69">
            <a:extLst>
              <a:ext uri="{FF2B5EF4-FFF2-40B4-BE49-F238E27FC236}">
                <a16:creationId xmlns:a16="http://schemas.microsoft.com/office/drawing/2014/main" id="{11FB7139-7FF1-591E-F9FD-ED430F532A45}"/>
              </a:ext>
            </a:extLst>
          </p:cNvPr>
          <p:cNvSpPr txBox="1"/>
          <p:nvPr/>
        </p:nvSpPr>
        <p:spPr>
          <a:xfrm>
            <a:off x="2122270" y="2273767"/>
            <a:ext cx="8399422" cy="861774"/>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حضور در تمامی جلسات مربوط به هر درس و دوره‌های بالینی الزامی است و عدم حضور دانشجو در هر یک از جلسات ، غیبت محسوب می‌شود.</a:t>
            </a:r>
            <a:endParaRPr lang="en-US" sz="2500" b="0" i="0" dirty="0">
              <a:solidFill>
                <a:schemeClr val="bg1"/>
              </a:solidFill>
              <a:latin typeface="IranNastaliq" panose="02020505000000020003" pitchFamily="18" charset="0"/>
              <a:cs typeface="B Yagut" panose="00000400000000000000" pitchFamily="2" charset="-78"/>
            </a:endParaRPr>
          </a:p>
        </p:txBody>
      </p:sp>
      <p:sp>
        <p:nvSpPr>
          <p:cNvPr id="18" name="Hexagon 17"/>
          <p:cNvSpPr/>
          <p:nvPr/>
        </p:nvSpPr>
        <p:spPr>
          <a:xfrm>
            <a:off x="1815146" y="3529309"/>
            <a:ext cx="9013670" cy="142777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 name="TextBox 18">
            <a:extLst>
              <a:ext uri="{FF2B5EF4-FFF2-40B4-BE49-F238E27FC236}">
                <a16:creationId xmlns:a16="http://schemas.microsoft.com/office/drawing/2014/main" id="{11FB7139-7FF1-591E-F9FD-ED430F532A45}"/>
              </a:ext>
            </a:extLst>
          </p:cNvPr>
          <p:cNvSpPr txBox="1"/>
          <p:nvPr/>
        </p:nvSpPr>
        <p:spPr>
          <a:xfrm>
            <a:off x="1969120" y="3670326"/>
            <a:ext cx="8651129" cy="1200329"/>
          </a:xfrm>
          <a:prstGeom prst="rect">
            <a:avLst/>
          </a:prstGeom>
          <a:noFill/>
        </p:spPr>
        <p:txBody>
          <a:bodyPr wrap="square">
            <a:spAutoFit/>
          </a:bodyPr>
          <a:lstStyle/>
          <a:p>
            <a:pPr algn="ctr" rtl="1">
              <a:spcAft>
                <a:spcPts val="600"/>
              </a:spcAft>
            </a:pPr>
            <a:r>
              <a:rPr lang="fa-IR" sz="2400" b="1" dirty="0">
                <a:solidFill>
                  <a:schemeClr val="bg1"/>
                </a:solidFill>
                <a:latin typeface="IranNastaliq" panose="02020505000000020003" pitchFamily="18" charset="0"/>
                <a:cs typeface="B Yagut" panose="00000400000000000000" pitchFamily="2" charset="-78"/>
              </a:rPr>
              <a:t>ساعت غیبت در درس نظری از: 4/17، عملی و آزمایشگاهی از:  2/17 و بخش بالینی از: 1/17 مجموع ساعات آن بخش نباید تجاوز کند، در غیر اینصورت نمره دانشجو در آن درس یا بخش صفر محسوب می‌شود.</a:t>
            </a:r>
            <a:endParaRPr lang="en-US" sz="2400" b="0" i="0" dirty="0">
              <a:solidFill>
                <a:schemeClr val="bg1"/>
              </a:solidFill>
              <a:latin typeface="IranNastaliq" panose="02020505000000020003" pitchFamily="18" charset="0"/>
              <a:cs typeface="B Yagut" panose="00000400000000000000" pitchFamily="2" charset="-78"/>
            </a:endParaRPr>
          </a:p>
        </p:txBody>
      </p:sp>
      <p:sp>
        <p:nvSpPr>
          <p:cNvPr id="8" name="Hexagon 7"/>
          <p:cNvSpPr/>
          <p:nvPr/>
        </p:nvSpPr>
        <p:spPr>
          <a:xfrm>
            <a:off x="1815146" y="5057154"/>
            <a:ext cx="9013670" cy="142777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9" name="TextBox 8">
            <a:extLst>
              <a:ext uri="{FF2B5EF4-FFF2-40B4-BE49-F238E27FC236}">
                <a16:creationId xmlns:a16="http://schemas.microsoft.com/office/drawing/2014/main" id="{11FB7139-7FF1-591E-F9FD-ED430F532A45}"/>
              </a:ext>
            </a:extLst>
          </p:cNvPr>
          <p:cNvSpPr txBox="1"/>
          <p:nvPr/>
        </p:nvSpPr>
        <p:spPr>
          <a:xfrm>
            <a:off x="2275420" y="5224783"/>
            <a:ext cx="8093122" cy="1246495"/>
          </a:xfrm>
          <a:prstGeom prst="rect">
            <a:avLst/>
          </a:prstGeom>
          <a:noFill/>
        </p:spPr>
        <p:txBody>
          <a:bodyPr wrap="square">
            <a:spAutoFit/>
          </a:bodyPr>
          <a:lstStyle/>
          <a:p>
            <a:pPr algn="ctr" rtl="1">
              <a:spcAft>
                <a:spcPts val="600"/>
              </a:spcAft>
            </a:pPr>
            <a:r>
              <a:rPr lang="fa-IR" sz="2400" b="1" dirty="0">
                <a:solidFill>
                  <a:schemeClr val="bg1"/>
                </a:solidFill>
                <a:latin typeface="IranNastaliq" panose="02020505000000020003" pitchFamily="18" charset="0"/>
                <a:cs typeface="B Yagut" panose="00000400000000000000" pitchFamily="2" charset="-78"/>
              </a:rPr>
              <a:t>غیبت تا سقف فوق الذکر در صورتی مجاز است که با ارائه مدارک مستند و تشخیص استاد موجه شناخته شود. نحوه برخورد با غیبت (موجه یا غیرموجه) بر عهده استاد و با تایید دانشکده خواهد بود. </a:t>
            </a:r>
            <a:endParaRPr lang="en-US" sz="240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2796872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anim calcmode="lin" valueType="num">
                                      <p:cBhvr additive="base">
                                        <p:cTn id="7" dur="500" fill="hold"/>
                                        <p:tgtEl>
                                          <p:spTgt spid="70"/>
                                        </p:tgtEl>
                                        <p:attrNameLst>
                                          <p:attrName>ppt_x</p:attrName>
                                        </p:attrNameLst>
                                      </p:cBhvr>
                                      <p:tavLst>
                                        <p:tav tm="0">
                                          <p:val>
                                            <p:strVal val="1+#ppt_w/2"/>
                                          </p:val>
                                        </p:tav>
                                        <p:tav tm="100000">
                                          <p:val>
                                            <p:strVal val="#ppt_x"/>
                                          </p:val>
                                        </p:tav>
                                      </p:tavLst>
                                    </p:anim>
                                    <p:anim calcmode="lin" valueType="num">
                                      <p:cBhvr additive="base">
                                        <p:cTn id="8" dur="500" fill="hold"/>
                                        <p:tgtEl>
                                          <p:spTgt spid="70"/>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69"/>
                                        </p:tgtEl>
                                        <p:attrNameLst>
                                          <p:attrName>style.visibility</p:attrName>
                                        </p:attrNameLst>
                                      </p:cBhvr>
                                      <p:to>
                                        <p:strVal val="visible"/>
                                      </p:to>
                                    </p:set>
                                    <p:anim calcmode="lin" valueType="num">
                                      <p:cBhvr additive="base">
                                        <p:cTn id="11" dur="500" fill="hold"/>
                                        <p:tgtEl>
                                          <p:spTgt spid="69"/>
                                        </p:tgtEl>
                                        <p:attrNameLst>
                                          <p:attrName>ppt_x</p:attrName>
                                        </p:attrNameLst>
                                      </p:cBhvr>
                                      <p:tavLst>
                                        <p:tav tm="0">
                                          <p:val>
                                            <p:strVal val="1+#ppt_w/2"/>
                                          </p:val>
                                        </p:tav>
                                        <p:tav tm="100000">
                                          <p:val>
                                            <p:strVal val="#ppt_x"/>
                                          </p:val>
                                        </p:tav>
                                      </p:tavLst>
                                    </p:anim>
                                    <p:anim calcmode="lin" valueType="num">
                                      <p:cBhvr additive="base">
                                        <p:cTn id="12" dur="500" fill="hold"/>
                                        <p:tgtEl>
                                          <p:spTgt spid="69"/>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additive="base">
                                        <p:cTn id="17" dur="500" fill="hold"/>
                                        <p:tgtEl>
                                          <p:spTgt spid="19"/>
                                        </p:tgtEl>
                                        <p:attrNameLst>
                                          <p:attrName>ppt_x</p:attrName>
                                        </p:attrNameLst>
                                      </p:cBhvr>
                                      <p:tavLst>
                                        <p:tav tm="0">
                                          <p:val>
                                            <p:strVal val="0-#ppt_w/2"/>
                                          </p:val>
                                        </p:tav>
                                        <p:tav tm="100000">
                                          <p:val>
                                            <p:strVal val="#ppt_x"/>
                                          </p:val>
                                        </p:tav>
                                      </p:tavLst>
                                    </p:anim>
                                    <p:anim calcmode="lin" valueType="num">
                                      <p:cBhvr additive="base">
                                        <p:cTn id="18" dur="500" fill="hold"/>
                                        <p:tgtEl>
                                          <p:spTgt spid="19"/>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0-#ppt_w/2"/>
                                          </p:val>
                                        </p:tav>
                                        <p:tav tm="100000">
                                          <p:val>
                                            <p:strVal val="#ppt_x"/>
                                          </p:val>
                                        </p:tav>
                                      </p:tavLst>
                                    </p:anim>
                                    <p:anim calcmode="lin" valueType="num">
                                      <p:cBhvr additive="base">
                                        <p:cTn id="22"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1+#ppt_w/2"/>
                                          </p:val>
                                        </p:tav>
                                        <p:tav tm="100000">
                                          <p:val>
                                            <p:strVal val="#ppt_x"/>
                                          </p:val>
                                        </p:tav>
                                      </p:tavLst>
                                    </p:anim>
                                    <p:anim calcmode="lin" valueType="num">
                                      <p:cBhvr additive="base">
                                        <p:cTn id="28" dur="500" fill="hold"/>
                                        <p:tgtEl>
                                          <p:spTgt spid="9"/>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1+#ppt_w/2"/>
                                          </p:val>
                                        </p:tav>
                                        <p:tav tm="100000">
                                          <p:val>
                                            <p:strVal val="#ppt_x"/>
                                          </p:val>
                                        </p:tav>
                                      </p:tavLst>
                                    </p:anim>
                                    <p:anim calcmode="lin" valueType="num">
                                      <p:cBhvr additive="base">
                                        <p:cTn id="32"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 grpId="0" animBg="1"/>
      <p:bldP spid="70" grpId="0"/>
      <p:bldP spid="18" grpId="0" animBg="1"/>
      <p:bldP spid="19" grpId="0"/>
      <p:bldP spid="8" grpId="0"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94282"/>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432723"/>
            <a:ext cx="6390875"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حضور و غیاب</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8" name="Hexagon 17"/>
          <p:cNvSpPr/>
          <p:nvPr/>
        </p:nvSpPr>
        <p:spPr>
          <a:xfrm>
            <a:off x="0" y="2015613"/>
            <a:ext cx="12192000" cy="4409664"/>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 name="TextBox 18">
            <a:extLst>
              <a:ext uri="{FF2B5EF4-FFF2-40B4-BE49-F238E27FC236}">
                <a16:creationId xmlns:a16="http://schemas.microsoft.com/office/drawing/2014/main" id="{11FB7139-7FF1-591E-F9FD-ED430F532A45}"/>
              </a:ext>
            </a:extLst>
          </p:cNvPr>
          <p:cNvSpPr txBox="1"/>
          <p:nvPr/>
        </p:nvSpPr>
        <p:spPr>
          <a:xfrm>
            <a:off x="1179871" y="2247578"/>
            <a:ext cx="9989574" cy="3785652"/>
          </a:xfrm>
          <a:prstGeom prst="rect">
            <a:avLst/>
          </a:prstGeom>
          <a:noFill/>
        </p:spPr>
        <p:txBody>
          <a:bodyPr wrap="square">
            <a:spAutoFit/>
          </a:bodyPr>
          <a:lstStyle/>
          <a:p>
            <a:pPr algn="just" rtl="1">
              <a:spcAft>
                <a:spcPts val="600"/>
              </a:spcAft>
            </a:pPr>
            <a:r>
              <a:rPr lang="fa-IR" sz="4000" b="1" dirty="0">
                <a:solidFill>
                  <a:schemeClr val="bg1"/>
                </a:solidFill>
                <a:latin typeface="IranNastaliq" panose="02020505000000020003" pitchFamily="18" charset="0"/>
                <a:cs typeface="B Yagut" panose="00000400000000000000" pitchFamily="2" charset="-78"/>
              </a:rPr>
              <a:t>اگر غیبت دانشجو با تشخیص شورای آموزشی موجه باشد، آن درس حذف می‌شود. غیبت غیرموجه در امتحان هر درس یا بخش به منزله گرفتن نمره صفر و غیبت موجه در امتحان هر درس یا بخش باعث حذف آن درس یا بخش می‌گردد (تشخیص موجه بودن غیبت بر عهده شورای آموزشی دانشگاه است).</a:t>
            </a:r>
            <a:endParaRPr lang="en-US" sz="400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540805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500" fill="hold"/>
                                        <p:tgtEl>
                                          <p:spTgt spid="19"/>
                                        </p:tgtEl>
                                        <p:attrNameLst>
                                          <p:attrName>ppt_x</p:attrName>
                                        </p:attrNameLst>
                                      </p:cBhvr>
                                      <p:tavLst>
                                        <p:tav tm="0">
                                          <p:val>
                                            <p:strVal val="1+#ppt_w/2"/>
                                          </p:val>
                                        </p:tav>
                                        <p:tav tm="100000">
                                          <p:val>
                                            <p:strVal val="#ppt_x"/>
                                          </p:val>
                                        </p:tav>
                                      </p:tavLst>
                                    </p:anim>
                                    <p:anim calcmode="lin" valueType="num">
                                      <p:cBhvr additive="base">
                                        <p:cTn id="8" dur="500" fill="hold"/>
                                        <p:tgtEl>
                                          <p:spTgt spid="19"/>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1+#ppt_w/2"/>
                                          </p:val>
                                        </p:tav>
                                        <p:tav tm="100000">
                                          <p:val>
                                            <p:strVal val="#ppt_x"/>
                                          </p:val>
                                        </p:tav>
                                      </p:tavLst>
                                    </p:anim>
                                    <p:anim calcmode="lin" valueType="num">
                                      <p:cBhvr additive="base">
                                        <p:cTn id="12"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Hexagon 16"/>
          <p:cNvSpPr/>
          <p:nvPr/>
        </p:nvSpPr>
        <p:spPr>
          <a:xfrm>
            <a:off x="1596391" y="3667356"/>
            <a:ext cx="9415165" cy="924535"/>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727384" y="387406"/>
            <a:ext cx="6486968" cy="1015663"/>
          </a:xfrm>
          <a:prstGeom prst="rect">
            <a:avLst/>
          </a:prstGeom>
          <a:noFill/>
        </p:spPr>
        <p:txBody>
          <a:bodyPr wrap="square">
            <a:spAutoFit/>
          </a:bodyPr>
          <a:lstStyle/>
          <a:p>
            <a:pPr algn="ctr" rtl="1">
              <a:spcAft>
                <a:spcPts val="600"/>
              </a:spcAft>
            </a:pPr>
            <a:r>
              <a:rPr lang="fa-IR" sz="60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حذف و اضافه</a:t>
            </a:r>
            <a:endParaRPr lang="en-US" sz="60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596391" y="1749463"/>
            <a:ext cx="9415165" cy="182060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864783" y="2036515"/>
            <a:ext cx="8878379" cy="1200329"/>
          </a:xfrm>
          <a:prstGeom prst="rect">
            <a:avLst/>
          </a:prstGeom>
          <a:noFill/>
        </p:spPr>
        <p:txBody>
          <a:bodyPr wrap="square">
            <a:spAutoFit/>
          </a:bodyPr>
          <a:lstStyle/>
          <a:p>
            <a:pPr algn="ctr" rtl="1">
              <a:spcAft>
                <a:spcPts val="600"/>
              </a:spcAft>
            </a:pPr>
            <a:r>
              <a:rPr lang="fa-IR" sz="2400" b="1" dirty="0">
                <a:solidFill>
                  <a:schemeClr val="bg1"/>
                </a:solidFill>
                <a:latin typeface="IranNastaliq" panose="02020505000000020003" pitchFamily="18" charset="0"/>
                <a:cs typeface="B Yagut" panose="00000400000000000000" pitchFamily="2" charset="-78"/>
              </a:rPr>
              <a:t>دانشجو می‌تواند در هر نیمسال از مقاطع علوم پایه و مقدمات بالینی تا دو هفته پس از شروع نیمسال، حداکثر 4 واحد اخذ شده خود را حذف و یا 4 واحد دیگر اخذ کند یا 4 واحد اخذ شده خود را با 4 واحد دیگر جابجا نماید.</a:t>
            </a:r>
            <a:endParaRPr lang="en-US" sz="2400" b="0" i="0" dirty="0">
              <a:solidFill>
                <a:schemeClr val="bg1"/>
              </a:solidFill>
              <a:latin typeface="IranNastaliq" panose="02020505000000020003" pitchFamily="18" charset="0"/>
              <a:cs typeface="B Yagut" panose="00000400000000000000" pitchFamily="2" charset="-78"/>
            </a:endParaRPr>
          </a:p>
        </p:txBody>
      </p:sp>
      <p:sp>
        <p:nvSpPr>
          <p:cNvPr id="16" name="TextBox 15">
            <a:extLst>
              <a:ext uri="{FF2B5EF4-FFF2-40B4-BE49-F238E27FC236}">
                <a16:creationId xmlns:a16="http://schemas.microsoft.com/office/drawing/2014/main" id="{11FB7139-7FF1-591E-F9FD-ED430F532A45}"/>
              </a:ext>
            </a:extLst>
          </p:cNvPr>
          <p:cNvSpPr txBox="1"/>
          <p:nvPr/>
        </p:nvSpPr>
        <p:spPr>
          <a:xfrm>
            <a:off x="1864783" y="3842837"/>
            <a:ext cx="8878379" cy="507831"/>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حذف و اضافه در ترم تابستان امکانپذیر نیست.</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18" name="Hexagon 17"/>
          <p:cNvSpPr/>
          <p:nvPr/>
        </p:nvSpPr>
        <p:spPr>
          <a:xfrm>
            <a:off x="1366684" y="4689185"/>
            <a:ext cx="9822425" cy="203608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 name="TextBox 18">
            <a:extLst>
              <a:ext uri="{FF2B5EF4-FFF2-40B4-BE49-F238E27FC236}">
                <a16:creationId xmlns:a16="http://schemas.microsoft.com/office/drawing/2014/main" id="{11FB7139-7FF1-591E-F9FD-ED430F532A45}"/>
              </a:ext>
            </a:extLst>
          </p:cNvPr>
          <p:cNvSpPr txBox="1"/>
          <p:nvPr/>
        </p:nvSpPr>
        <p:spPr>
          <a:xfrm>
            <a:off x="1410151" y="5087766"/>
            <a:ext cx="9415165" cy="1384995"/>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غیبت در جلسات دو هفته اول هر درس به دلیل حذف و اضافه یا به هر دلیل دیگر مجاز نیست و در صورت پیش آمد، جزو حداکثر غیبت مجاز دانشجو محاسبه و برابر مقررات رفتار خواهد شد.</a:t>
            </a:r>
            <a:endParaRPr lang="en-US" sz="280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3464747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0-#ppt_w/2"/>
                                          </p:val>
                                        </p:tav>
                                        <p:tav tm="100000">
                                          <p:val>
                                            <p:strVal val="#ppt_x"/>
                                          </p:val>
                                        </p:tav>
                                      </p:tavLst>
                                    </p:anim>
                                    <p:anim calcmode="lin" valueType="num">
                                      <p:cBhvr additive="base">
                                        <p:cTn id="18" dur="500" fill="hold"/>
                                        <p:tgtEl>
                                          <p:spTgt spid="16"/>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0-#ppt_w/2"/>
                                          </p:val>
                                        </p:tav>
                                        <p:tav tm="100000">
                                          <p:val>
                                            <p:strVal val="#ppt_x"/>
                                          </p:val>
                                        </p:tav>
                                      </p:tavLst>
                                    </p:anim>
                                    <p:anim calcmode="lin" valueType="num">
                                      <p:cBhvr additive="base">
                                        <p:cTn id="22"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1+#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1+#ppt_w/2"/>
                                          </p:val>
                                        </p:tav>
                                        <p:tav tm="100000">
                                          <p:val>
                                            <p:strVal val="#ppt_x"/>
                                          </p:val>
                                        </p:tav>
                                      </p:tavLst>
                                    </p:anim>
                                    <p:anim calcmode="lin" valueType="num">
                                      <p:cBhvr additive="base">
                                        <p:cTn id="32"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0" grpId="0" animBg="1"/>
      <p:bldP spid="11" grpId="0"/>
      <p:bldP spid="16" grpId="0"/>
      <p:bldP spid="18" grpId="0" animBg="1"/>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Hexagon 16"/>
          <p:cNvSpPr/>
          <p:nvPr/>
        </p:nvSpPr>
        <p:spPr>
          <a:xfrm>
            <a:off x="846161" y="3667356"/>
            <a:ext cx="10165395" cy="135297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697259" y="548989"/>
            <a:ext cx="6486968"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حذف و اضافه</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846161" y="2217085"/>
            <a:ext cx="10165395" cy="135297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095995" y="2332497"/>
            <a:ext cx="9749746" cy="1146468"/>
          </a:xfrm>
          <a:prstGeom prst="rect">
            <a:avLst/>
          </a:prstGeom>
          <a:noFill/>
        </p:spPr>
        <p:txBody>
          <a:bodyPr wrap="square">
            <a:spAutoFit/>
          </a:bodyPr>
          <a:lstStyle/>
          <a:p>
            <a:pPr algn="ctr" rtl="1">
              <a:spcAft>
                <a:spcPts val="600"/>
              </a:spcAft>
            </a:pPr>
            <a:r>
              <a:rPr lang="fa-IR" sz="2300" b="1" dirty="0">
                <a:solidFill>
                  <a:schemeClr val="bg1"/>
                </a:solidFill>
                <a:latin typeface="IranNastaliq" panose="02020505000000020003" pitchFamily="18" charset="0"/>
                <a:cs typeface="B Yagut" panose="00000400000000000000" pitchFamily="2" charset="-78"/>
              </a:rPr>
              <a:t>حذف کلیه دروس در یک ترم، حداکثر تا قبل از شروع امتحانات پایان آن ترم تنها در صورتی مجاز است که طبق تشخیص شورای آموزشی دانشکده، دانشجو قادر به ادامه تحصیل در آن ترم نباشد و لذا آن ترم برای دانشجو مرخصی تحصیلی محسوب می‌شود.</a:t>
            </a:r>
            <a:endParaRPr lang="en-US" sz="2300" b="0" i="0" dirty="0">
              <a:solidFill>
                <a:schemeClr val="bg1"/>
              </a:solidFill>
              <a:latin typeface="IranNastaliq" panose="02020505000000020003" pitchFamily="18" charset="0"/>
              <a:cs typeface="B Yagut" panose="00000400000000000000" pitchFamily="2" charset="-78"/>
            </a:endParaRPr>
          </a:p>
        </p:txBody>
      </p:sp>
      <p:sp>
        <p:nvSpPr>
          <p:cNvPr id="16" name="TextBox 15">
            <a:extLst>
              <a:ext uri="{FF2B5EF4-FFF2-40B4-BE49-F238E27FC236}">
                <a16:creationId xmlns:a16="http://schemas.microsoft.com/office/drawing/2014/main" id="{11FB7139-7FF1-591E-F9FD-ED430F532A45}"/>
              </a:ext>
            </a:extLst>
          </p:cNvPr>
          <p:cNvSpPr txBox="1"/>
          <p:nvPr/>
        </p:nvSpPr>
        <p:spPr>
          <a:xfrm>
            <a:off x="1268027" y="3960036"/>
            <a:ext cx="9405681" cy="861774"/>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حذف کلیه دروس اخذ شده در ترم تابستانی حداکثر تا قبل از شروع امتحانات آن، با تایید شورای آموزشی دانشکده امکانپذیر است.</a:t>
            </a:r>
            <a:endParaRPr lang="en-US" sz="2500" b="0" i="0" dirty="0">
              <a:solidFill>
                <a:schemeClr val="bg1"/>
              </a:solidFill>
              <a:latin typeface="IranNastaliq" panose="02020505000000020003" pitchFamily="18" charset="0"/>
              <a:cs typeface="B Yagut" panose="00000400000000000000" pitchFamily="2" charset="-78"/>
            </a:endParaRPr>
          </a:p>
        </p:txBody>
      </p:sp>
      <p:sp>
        <p:nvSpPr>
          <p:cNvPr id="18" name="Hexagon 17"/>
          <p:cNvSpPr/>
          <p:nvPr/>
        </p:nvSpPr>
        <p:spPr>
          <a:xfrm>
            <a:off x="846161" y="5131275"/>
            <a:ext cx="10151747" cy="135297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9" name="TextBox 18">
            <a:extLst>
              <a:ext uri="{FF2B5EF4-FFF2-40B4-BE49-F238E27FC236}">
                <a16:creationId xmlns:a16="http://schemas.microsoft.com/office/drawing/2014/main" id="{11FB7139-7FF1-591E-F9FD-ED430F532A45}"/>
              </a:ext>
            </a:extLst>
          </p:cNvPr>
          <p:cNvSpPr txBox="1"/>
          <p:nvPr/>
        </p:nvSpPr>
        <p:spPr>
          <a:xfrm>
            <a:off x="1279646" y="5404172"/>
            <a:ext cx="9382442" cy="861774"/>
          </a:xfrm>
          <a:prstGeom prst="rect">
            <a:avLst/>
          </a:prstGeom>
          <a:noFill/>
        </p:spPr>
        <p:txBody>
          <a:bodyPr wrap="square">
            <a:spAutoFit/>
          </a:bodyPr>
          <a:lstStyle/>
          <a:p>
            <a:pPr algn="ctr" rtl="1">
              <a:spcAft>
                <a:spcPts val="600"/>
              </a:spcAft>
            </a:pPr>
            <a:r>
              <a:rPr lang="fa-IR" sz="2500" b="1" dirty="0">
                <a:solidFill>
                  <a:schemeClr val="bg1"/>
                </a:solidFill>
                <a:latin typeface="IranNastaliq" panose="02020505000000020003" pitchFamily="18" charset="0"/>
                <a:cs typeface="B Yagut" panose="00000400000000000000" pitchFamily="2" charset="-78"/>
              </a:rPr>
              <a:t>حذف و تعویض بخش فقط در مدت تعیین شده و در صورت تایید شورای آموزشی دانشکده مجاز است.</a:t>
            </a:r>
            <a:endParaRPr lang="en-US" sz="250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2841320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0-#ppt_w/2"/>
                                          </p:val>
                                        </p:tav>
                                        <p:tav tm="100000">
                                          <p:val>
                                            <p:strVal val="#ppt_x"/>
                                          </p:val>
                                        </p:tav>
                                      </p:tavLst>
                                    </p:anim>
                                    <p:anim calcmode="lin" valueType="num">
                                      <p:cBhvr additive="base">
                                        <p:cTn id="18" dur="500" fill="hold"/>
                                        <p:tgtEl>
                                          <p:spTgt spid="16"/>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additive="base">
                                        <p:cTn id="21" dur="500" fill="hold"/>
                                        <p:tgtEl>
                                          <p:spTgt spid="17"/>
                                        </p:tgtEl>
                                        <p:attrNameLst>
                                          <p:attrName>ppt_x</p:attrName>
                                        </p:attrNameLst>
                                      </p:cBhvr>
                                      <p:tavLst>
                                        <p:tav tm="0">
                                          <p:val>
                                            <p:strVal val="0-#ppt_w/2"/>
                                          </p:val>
                                        </p:tav>
                                        <p:tav tm="100000">
                                          <p:val>
                                            <p:strVal val="#ppt_x"/>
                                          </p:val>
                                        </p:tav>
                                      </p:tavLst>
                                    </p:anim>
                                    <p:anim calcmode="lin" valueType="num">
                                      <p:cBhvr additive="base">
                                        <p:cTn id="22" dur="500" fill="hold"/>
                                        <p:tgtEl>
                                          <p:spTgt spid="17"/>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1+#ppt_w/2"/>
                                          </p:val>
                                        </p:tav>
                                        <p:tav tm="100000">
                                          <p:val>
                                            <p:strVal val="#ppt_x"/>
                                          </p:val>
                                        </p:tav>
                                      </p:tavLst>
                                    </p:anim>
                                    <p:anim calcmode="lin" valueType="num">
                                      <p:cBhvr additive="base">
                                        <p:cTn id="28" dur="500" fill="hold"/>
                                        <p:tgtEl>
                                          <p:spTgt spid="19"/>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1+#ppt_w/2"/>
                                          </p:val>
                                        </p:tav>
                                        <p:tav tm="100000">
                                          <p:val>
                                            <p:strVal val="#ppt_x"/>
                                          </p:val>
                                        </p:tav>
                                      </p:tavLst>
                                    </p:anim>
                                    <p:anim calcmode="lin" valueType="num">
                                      <p:cBhvr additive="base">
                                        <p:cTn id="32"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0" grpId="0" animBg="1"/>
      <p:bldP spid="11" grpId="0"/>
      <p:bldP spid="16" grpId="0"/>
      <p:bldP spid="18" grpId="0" animBg="1"/>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2" descr="C:\Users\pishtazan\Desktop\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649663"/>
            <a:ext cx="3751729" cy="548219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C:\Users\pishtazan\Desktop\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79705" y="649663"/>
            <a:ext cx="612297" cy="5482196"/>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811922" y="2467876"/>
            <a:ext cx="11560628" cy="1194649"/>
          </a:xfrm>
        </p:spPr>
        <p:txBody>
          <a:bodyPr>
            <a:noAutofit/>
          </a:bodyPr>
          <a:lstStyle/>
          <a:p>
            <a:pPr marL="0" indent="0" algn="ctr" rtl="1">
              <a:lnSpc>
                <a:spcPct val="150000"/>
              </a:lnSpc>
              <a:buNone/>
            </a:pPr>
            <a:r>
              <a:rPr lang="fa-IR" sz="3500" b="1" dirty="0">
                <a:solidFill>
                  <a:schemeClr val="tx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دانشگاه علوم پزشکی و خدمات بهداشتی درمانی لرستان</a:t>
            </a:r>
          </a:p>
        </p:txBody>
      </p:sp>
      <p:sp>
        <p:nvSpPr>
          <p:cNvPr id="8" name="Slide Number Placeholder 6"/>
          <p:cNvSpPr txBox="1">
            <a:spLocks/>
          </p:cNvSpPr>
          <p:nvPr/>
        </p:nvSpPr>
        <p:spPr>
          <a:xfrm>
            <a:off x="9403307" y="6325319"/>
            <a:ext cx="2761397" cy="365125"/>
          </a:xfrm>
          <a:prstGeom prst="rect">
            <a:avLst/>
          </a:prstGeom>
        </p:spPr>
        <p:txBody>
          <a:bodyPr vert="horz" lIns="91438" tIns="45719" rIns="91438" bIns="45719" rtlCol="0" anchor="ctr"/>
          <a:lstStyle>
            <a:defPPr>
              <a:defRPr lang="en-US"/>
            </a:defPPr>
            <a:lvl1pPr marL="0" algn="r" defTabSz="914400" rtl="0" eaLnBrk="1" latinLnBrk="0" hangingPunct="1">
              <a:defRPr sz="12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endParaRPr lang="en-US" sz="1500" dirty="0">
              <a:solidFill>
                <a:schemeClr val="tx1"/>
              </a:solidFill>
              <a:latin typeface="Times New Roman" panose="02020603050405020304" pitchFamily="18" charset="0"/>
              <a:cs typeface="Times New Roman" panose="02020603050405020304" pitchFamily="18"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59080" y="345935"/>
            <a:ext cx="2288642" cy="2292710"/>
          </a:xfrm>
          <a:prstGeom prst="rect">
            <a:avLst/>
          </a:prstGeom>
        </p:spPr>
      </p:pic>
      <p:sp>
        <p:nvSpPr>
          <p:cNvPr id="2" name="Content Placeholder 2">
            <a:extLst>
              <a:ext uri="{FF2B5EF4-FFF2-40B4-BE49-F238E27FC236}">
                <a16:creationId xmlns:a16="http://schemas.microsoft.com/office/drawing/2014/main" id="{D2521466-AE2C-7E66-F561-19A28174ACCF}"/>
              </a:ext>
            </a:extLst>
          </p:cNvPr>
          <p:cNvSpPr txBox="1">
            <a:spLocks/>
          </p:cNvSpPr>
          <p:nvPr/>
        </p:nvSpPr>
        <p:spPr>
          <a:xfrm>
            <a:off x="3279560" y="4019143"/>
            <a:ext cx="5632879" cy="875429"/>
          </a:xfrm>
          <a:prstGeom prst="rect">
            <a:avLst/>
          </a:prstGeom>
        </p:spPr>
        <p:txBody>
          <a:bodyPr vert="horz" lIns="91438" tIns="45719" rIns="91438" bIns="45719" rtlCol="0" anchor="ctr">
            <a:noAutofit/>
          </a:bodyPr>
          <a:lstStyle>
            <a:lvl1pPr marL="342891" marR="0" indent="-342891" algn="l" defTabSz="914377" rtl="0" eaLnBrk="1" fontAlgn="auto" latinLnBrk="0" hangingPunct="1">
              <a:lnSpc>
                <a:spcPct val="90000"/>
              </a:lnSpc>
              <a:spcBef>
                <a:spcPts val="1200"/>
              </a:spcBef>
              <a:spcAft>
                <a:spcPts val="0"/>
              </a:spcAft>
              <a:buClr>
                <a:schemeClr val="accent1"/>
              </a:buClr>
              <a:buSzTx/>
              <a:buFont typeface="Arial" panose="020B0604020202020204" pitchFamily="34" charset="0"/>
              <a:buChar char="•"/>
              <a:tabLst/>
              <a:defRPr sz="2400" b="0" kern="1200">
                <a:solidFill>
                  <a:schemeClr val="tx1">
                    <a:lumMod val="65000"/>
                    <a:lumOff val="35000"/>
                  </a:schemeClr>
                </a:solidFill>
                <a:latin typeface="+mn-lt"/>
                <a:ea typeface="+mn-ea"/>
                <a:cs typeface="B Yagut" panose="00000400000000000000" pitchFamily="2" charset="-78"/>
              </a:defRPr>
            </a:lvl1pPr>
            <a:lvl2pPr marL="685783" indent="-182875" algn="l" defTabSz="914377" rtl="0" eaLnBrk="1" latinLnBrk="0" hangingPunct="1">
              <a:lnSpc>
                <a:spcPct val="90000"/>
              </a:lnSpc>
              <a:spcBef>
                <a:spcPts val="251"/>
              </a:spcBef>
              <a:spcAft>
                <a:spcPts val="251"/>
              </a:spcAft>
              <a:buClr>
                <a:schemeClr val="accent1"/>
              </a:buClr>
              <a:buFont typeface="Wingdings 2" pitchFamily="18" charset="2"/>
              <a:buChar char=""/>
              <a:defRPr sz="2300" b="0" kern="1200">
                <a:solidFill>
                  <a:schemeClr val="tx1">
                    <a:lumMod val="65000"/>
                    <a:lumOff val="35000"/>
                  </a:schemeClr>
                </a:solidFill>
                <a:latin typeface="+mn-lt"/>
                <a:ea typeface="+mn-ea"/>
                <a:cs typeface="B Yagut" panose="00000400000000000000" pitchFamily="2" charset="-78"/>
              </a:defRPr>
            </a:lvl2pPr>
            <a:lvl3pPr marL="1142971" indent="-182875" algn="l" defTabSz="914377" rtl="0" eaLnBrk="1" latinLnBrk="0" hangingPunct="1">
              <a:lnSpc>
                <a:spcPct val="90000"/>
              </a:lnSpc>
              <a:spcBef>
                <a:spcPts val="251"/>
              </a:spcBef>
              <a:spcAft>
                <a:spcPts val="251"/>
              </a:spcAft>
              <a:buClr>
                <a:schemeClr val="accent1"/>
              </a:buClr>
              <a:buFont typeface="Wingdings 2" pitchFamily="18" charset="2"/>
              <a:buChar char=""/>
              <a:defRPr sz="2000" kern="1200">
                <a:solidFill>
                  <a:schemeClr val="tx1">
                    <a:lumMod val="65000"/>
                    <a:lumOff val="35000"/>
                  </a:schemeClr>
                </a:solidFill>
                <a:latin typeface="+mj-lt"/>
                <a:ea typeface="+mn-ea"/>
                <a:cs typeface="+mn-cs"/>
              </a:defRPr>
            </a:lvl3pPr>
            <a:lvl4pPr marL="1600160" indent="-182875" algn="r" defTabSz="914377" rtl="1"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4pPr>
            <a:lvl5pPr marL="2057349" indent="-182875" algn="r" defTabSz="914377" rtl="1"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5pPr>
            <a:lvl6pPr marL="2514537"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6pPr>
            <a:lvl7pPr marL="2971726"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7pPr>
            <a:lvl8pPr marL="3428914"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8pPr>
            <a:lvl9pPr marL="3886103" indent="-228594" algn="l" defTabSz="914377" rtl="0" eaLnBrk="1" latinLnBrk="0" hangingPunct="1">
              <a:lnSpc>
                <a:spcPct val="90000"/>
              </a:lnSpc>
              <a:spcBef>
                <a:spcPts val="251"/>
              </a:spcBef>
              <a:spcAft>
                <a:spcPts val="251"/>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9pPr>
          </a:lstStyle>
          <a:p>
            <a:pPr marL="0" indent="0" algn="ctr" rtl="1">
              <a:lnSpc>
                <a:spcPct val="150000"/>
              </a:lnSpc>
              <a:buFont typeface="Arial" panose="020B0604020202020204" pitchFamily="34" charset="0"/>
              <a:buNone/>
            </a:pPr>
            <a:r>
              <a:rPr lang="fa-IR" sz="4000" b="1" dirty="0">
                <a:solidFill>
                  <a:schemeClr val="tx1"/>
                </a:solidFill>
                <a:effectLst>
                  <a:outerShdw blurRad="38100" dist="38100" dir="2700000" algn="tl">
                    <a:srgbClr val="000000">
                      <a:alpha val="43137"/>
                    </a:srgbClr>
                  </a:outerShdw>
                </a:effectLst>
                <a:latin typeface="IranNastaliq" panose="02020505000000020003" pitchFamily="18" charset="0"/>
              </a:rPr>
              <a:t>دانشکده پزشکی</a:t>
            </a:r>
          </a:p>
        </p:txBody>
      </p:sp>
    </p:spTree>
    <p:extLst>
      <p:ext uri="{BB962C8B-B14F-4D97-AF65-F5344CB8AC3E}">
        <p14:creationId xmlns:p14="http://schemas.microsoft.com/office/powerpoint/2010/main" val="3787178745"/>
      </p:ext>
    </p:extLst>
  </p:cSld>
  <p:clrMapOvr>
    <a:masterClrMapping/>
  </p:clrMapOvr>
  <p:transition spd="slow">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5"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vertical)">
                                      <p:cBhvr>
                                        <p:cTn id="7" dur="500"/>
                                        <p:tgtEl>
                                          <p:spTgt spid="3">
                                            <p:txEl>
                                              <p:pRg st="0" end="0"/>
                                            </p:txEl>
                                          </p:spTgt>
                                        </p:tgtEl>
                                      </p:cBhvr>
                                    </p:animEffect>
                                  </p:childTnLst>
                                </p:cTn>
                              </p:par>
                              <p:par>
                                <p:cTn id="8" presetID="14" presetClass="entr" presetSubtype="5"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randombar(vertical)">
                                      <p:cBhvr>
                                        <p:cTn id="10" dur="500"/>
                                        <p:tgtEl>
                                          <p:spTgt spid="9"/>
                                        </p:tgtEl>
                                      </p:cBhvr>
                                    </p:animEffect>
                                  </p:childTnLst>
                                </p:cTn>
                              </p:par>
                              <p:par>
                                <p:cTn id="11" presetID="14" presetClass="entr" presetSubtype="5"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randombar(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exagon 27"/>
          <p:cNvSpPr/>
          <p:nvPr/>
        </p:nvSpPr>
        <p:spPr>
          <a:xfrm>
            <a:off x="8296327" y="2070667"/>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8476173" y="2450274"/>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مقاطع علوم پایه و مقدمات بالینی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90"/>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378131"/>
            <a:ext cx="6390875"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مرخصی تحصیلی</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30" name="Hexagon 29"/>
          <p:cNvSpPr/>
          <p:nvPr/>
        </p:nvSpPr>
        <p:spPr>
          <a:xfrm>
            <a:off x="8296327" y="3989868"/>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8409857" y="4402804"/>
            <a:ext cx="2307140" cy="892552"/>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مقاطع کارآموزی و کارورزی بالینی</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22" name="Hexagon 21"/>
          <p:cNvSpPr/>
          <p:nvPr/>
        </p:nvSpPr>
        <p:spPr>
          <a:xfrm>
            <a:off x="2399071" y="2252690"/>
            <a:ext cx="5599815" cy="127215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3" name="TextBox 22">
            <a:extLst>
              <a:ext uri="{FF2B5EF4-FFF2-40B4-BE49-F238E27FC236}">
                <a16:creationId xmlns:a16="http://schemas.microsoft.com/office/drawing/2014/main" id="{11FB7139-7FF1-591E-F9FD-ED430F532A45}"/>
              </a:ext>
            </a:extLst>
          </p:cNvPr>
          <p:cNvSpPr txBox="1"/>
          <p:nvPr/>
        </p:nvSpPr>
        <p:spPr>
          <a:xfrm>
            <a:off x="2654095" y="2596381"/>
            <a:ext cx="5089765" cy="584775"/>
          </a:xfrm>
          <a:prstGeom prst="rect">
            <a:avLst/>
          </a:prstGeom>
          <a:noFill/>
        </p:spPr>
        <p:txBody>
          <a:bodyPr wrap="square">
            <a:spAutoFit/>
          </a:bodyPr>
          <a:lstStyle/>
          <a:p>
            <a:pPr algn="ctr" rtl="1">
              <a:spcAft>
                <a:spcPts val="600"/>
              </a:spcAft>
            </a:pPr>
            <a:r>
              <a:rPr lang="fa-IR" sz="3200" b="1" dirty="0">
                <a:solidFill>
                  <a:schemeClr val="bg1"/>
                </a:solidFill>
                <a:latin typeface="IranNastaliq" panose="02020505000000020003" pitchFamily="18" charset="0"/>
                <a:cs typeface="B Yagut" panose="00000400000000000000" pitchFamily="2" charset="-78"/>
              </a:rPr>
              <a:t>حداکثر دو ترم متوالی یا متناوب</a:t>
            </a:r>
            <a:endParaRPr lang="en-US" sz="3200" b="1" i="0" dirty="0">
              <a:solidFill>
                <a:schemeClr val="bg1"/>
              </a:solidFill>
              <a:latin typeface="Times New Roman" panose="02020603050405020304" pitchFamily="18" charset="0"/>
              <a:cs typeface="B Yagut" panose="00000400000000000000" pitchFamily="2" charset="-78"/>
            </a:endParaRPr>
          </a:p>
        </p:txBody>
      </p:sp>
      <p:sp>
        <p:nvSpPr>
          <p:cNvPr id="24" name="Hexagon 23"/>
          <p:cNvSpPr/>
          <p:nvPr/>
        </p:nvSpPr>
        <p:spPr>
          <a:xfrm>
            <a:off x="2320762" y="4267628"/>
            <a:ext cx="5756430" cy="1162904"/>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5" name="TextBox 24">
            <a:extLst>
              <a:ext uri="{FF2B5EF4-FFF2-40B4-BE49-F238E27FC236}">
                <a16:creationId xmlns:a16="http://schemas.microsoft.com/office/drawing/2014/main" id="{11FB7139-7FF1-591E-F9FD-ED430F532A45}"/>
              </a:ext>
            </a:extLst>
          </p:cNvPr>
          <p:cNvSpPr txBox="1"/>
          <p:nvPr/>
        </p:nvSpPr>
        <p:spPr>
          <a:xfrm>
            <a:off x="2667886" y="4684797"/>
            <a:ext cx="5331000" cy="646331"/>
          </a:xfrm>
          <a:prstGeom prst="rect">
            <a:avLst/>
          </a:prstGeom>
          <a:noFill/>
        </p:spPr>
        <p:txBody>
          <a:bodyPr wrap="square">
            <a:spAutoFit/>
          </a:bodyPr>
          <a:lstStyle/>
          <a:p>
            <a:pPr algn="ctr" rtl="1">
              <a:spcAft>
                <a:spcPts val="600"/>
              </a:spcAft>
            </a:pPr>
            <a:r>
              <a:rPr lang="fa-IR" sz="3600" b="1" dirty="0">
                <a:solidFill>
                  <a:schemeClr val="bg1"/>
                </a:solidFill>
                <a:latin typeface="IranNastaliq" panose="02020505000000020003" pitchFamily="18" charset="0"/>
                <a:cs typeface="B Yagut" panose="00000400000000000000" pitchFamily="2" charset="-78"/>
              </a:rPr>
              <a:t>حداکثر تا سقف 6 ماه متوالی</a:t>
            </a:r>
            <a:endParaRPr lang="en-US" sz="3600" b="1"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924257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 calcmode="lin" valueType="num">
                                      <p:cBhvr additive="base">
                                        <p:cTn id="19" dur="500" fill="hold"/>
                                        <p:tgtEl>
                                          <p:spTgt spid="23"/>
                                        </p:tgtEl>
                                        <p:attrNameLst>
                                          <p:attrName>ppt_x</p:attrName>
                                        </p:attrNameLst>
                                      </p:cBhvr>
                                      <p:tavLst>
                                        <p:tav tm="0">
                                          <p:val>
                                            <p:strVal val="1+#ppt_w/2"/>
                                          </p:val>
                                        </p:tav>
                                        <p:tav tm="100000">
                                          <p:val>
                                            <p:strVal val="#ppt_x"/>
                                          </p:val>
                                        </p:tav>
                                      </p:tavLst>
                                    </p:anim>
                                    <p:anim calcmode="lin" valueType="num">
                                      <p:cBhvr additive="base">
                                        <p:cTn id="20" dur="500" fill="hold"/>
                                        <p:tgtEl>
                                          <p:spTgt spid="23"/>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 calcmode="lin" valueType="num">
                                      <p:cBhvr additive="base">
                                        <p:cTn id="23" dur="500" fill="hold"/>
                                        <p:tgtEl>
                                          <p:spTgt spid="22"/>
                                        </p:tgtEl>
                                        <p:attrNameLst>
                                          <p:attrName>ppt_x</p:attrName>
                                        </p:attrNameLst>
                                      </p:cBhvr>
                                      <p:tavLst>
                                        <p:tav tm="0">
                                          <p:val>
                                            <p:strVal val="1+#ppt_w/2"/>
                                          </p:val>
                                        </p:tav>
                                        <p:tav tm="100000">
                                          <p:val>
                                            <p:strVal val="#ppt_x"/>
                                          </p:val>
                                        </p:tav>
                                      </p:tavLst>
                                    </p:anim>
                                    <p:anim calcmode="lin" valueType="num">
                                      <p:cBhvr additive="base">
                                        <p:cTn id="24" dur="500" fill="hold"/>
                                        <p:tgtEl>
                                          <p:spTgt spid="22"/>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p:cTn id="29" dur="500" fill="hold"/>
                                        <p:tgtEl>
                                          <p:spTgt spid="31"/>
                                        </p:tgtEl>
                                        <p:attrNameLst>
                                          <p:attrName>ppt_w</p:attrName>
                                        </p:attrNameLst>
                                      </p:cBhvr>
                                      <p:tavLst>
                                        <p:tav tm="0">
                                          <p:val>
                                            <p:fltVal val="0"/>
                                          </p:val>
                                        </p:tav>
                                        <p:tav tm="100000">
                                          <p:val>
                                            <p:strVal val="#ppt_w"/>
                                          </p:val>
                                        </p:tav>
                                      </p:tavLst>
                                    </p:anim>
                                    <p:anim calcmode="lin" valueType="num">
                                      <p:cBhvr>
                                        <p:cTn id="30" dur="500" fill="hold"/>
                                        <p:tgtEl>
                                          <p:spTgt spid="31"/>
                                        </p:tgtEl>
                                        <p:attrNameLst>
                                          <p:attrName>ppt_h</p:attrName>
                                        </p:attrNameLst>
                                      </p:cBhvr>
                                      <p:tavLst>
                                        <p:tav tm="0">
                                          <p:val>
                                            <p:fltVal val="0"/>
                                          </p:val>
                                        </p:tav>
                                        <p:tav tm="100000">
                                          <p:val>
                                            <p:strVal val="#ppt_h"/>
                                          </p:val>
                                        </p:tav>
                                      </p:tavLst>
                                    </p:anim>
                                    <p:animEffect transition="in" filter="fade">
                                      <p:cBhvr>
                                        <p:cTn id="31" dur="500"/>
                                        <p:tgtEl>
                                          <p:spTgt spid="31"/>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0"/>
                                        </p:tgtEl>
                                        <p:attrNameLst>
                                          <p:attrName>style.visibility</p:attrName>
                                        </p:attrNameLst>
                                      </p:cBhvr>
                                      <p:to>
                                        <p:strVal val="visible"/>
                                      </p:to>
                                    </p:set>
                                    <p:anim calcmode="lin" valueType="num">
                                      <p:cBhvr>
                                        <p:cTn id="34" dur="500" fill="hold"/>
                                        <p:tgtEl>
                                          <p:spTgt spid="30"/>
                                        </p:tgtEl>
                                        <p:attrNameLst>
                                          <p:attrName>ppt_w</p:attrName>
                                        </p:attrNameLst>
                                      </p:cBhvr>
                                      <p:tavLst>
                                        <p:tav tm="0">
                                          <p:val>
                                            <p:fltVal val="0"/>
                                          </p:val>
                                        </p:tav>
                                        <p:tav tm="100000">
                                          <p:val>
                                            <p:strVal val="#ppt_w"/>
                                          </p:val>
                                        </p:tav>
                                      </p:tavLst>
                                    </p:anim>
                                    <p:anim calcmode="lin" valueType="num">
                                      <p:cBhvr>
                                        <p:cTn id="35" dur="500" fill="hold"/>
                                        <p:tgtEl>
                                          <p:spTgt spid="30"/>
                                        </p:tgtEl>
                                        <p:attrNameLst>
                                          <p:attrName>ppt_h</p:attrName>
                                        </p:attrNameLst>
                                      </p:cBhvr>
                                      <p:tavLst>
                                        <p:tav tm="0">
                                          <p:val>
                                            <p:fltVal val="0"/>
                                          </p:val>
                                        </p:tav>
                                        <p:tav tm="100000">
                                          <p:val>
                                            <p:strVal val="#ppt_h"/>
                                          </p:val>
                                        </p:tav>
                                      </p:tavLst>
                                    </p:anim>
                                    <p:animEffect transition="in" filter="fade">
                                      <p:cBhvr>
                                        <p:cTn id="36" dur="500"/>
                                        <p:tgtEl>
                                          <p:spTgt spid="3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 calcmode="lin" valueType="num">
                                      <p:cBhvr additive="base">
                                        <p:cTn id="41" dur="500" fill="hold"/>
                                        <p:tgtEl>
                                          <p:spTgt spid="25"/>
                                        </p:tgtEl>
                                        <p:attrNameLst>
                                          <p:attrName>ppt_x</p:attrName>
                                        </p:attrNameLst>
                                      </p:cBhvr>
                                      <p:tavLst>
                                        <p:tav tm="0">
                                          <p:val>
                                            <p:strVal val="1+#ppt_w/2"/>
                                          </p:val>
                                        </p:tav>
                                        <p:tav tm="100000">
                                          <p:val>
                                            <p:strVal val="#ppt_x"/>
                                          </p:val>
                                        </p:tav>
                                      </p:tavLst>
                                    </p:anim>
                                    <p:anim calcmode="lin" valueType="num">
                                      <p:cBhvr additive="base">
                                        <p:cTn id="42" dur="500" fill="hold"/>
                                        <p:tgtEl>
                                          <p:spTgt spid="25"/>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24"/>
                                        </p:tgtEl>
                                        <p:attrNameLst>
                                          <p:attrName>style.visibility</p:attrName>
                                        </p:attrNameLst>
                                      </p:cBhvr>
                                      <p:to>
                                        <p:strVal val="visible"/>
                                      </p:to>
                                    </p:set>
                                    <p:anim calcmode="lin" valueType="num">
                                      <p:cBhvr additive="base">
                                        <p:cTn id="45" dur="500" fill="hold"/>
                                        <p:tgtEl>
                                          <p:spTgt spid="24"/>
                                        </p:tgtEl>
                                        <p:attrNameLst>
                                          <p:attrName>ppt_x</p:attrName>
                                        </p:attrNameLst>
                                      </p:cBhvr>
                                      <p:tavLst>
                                        <p:tav tm="0">
                                          <p:val>
                                            <p:strVal val="1+#ppt_w/2"/>
                                          </p:val>
                                        </p:tav>
                                        <p:tav tm="100000">
                                          <p:val>
                                            <p:strVal val="#ppt_x"/>
                                          </p:val>
                                        </p:tav>
                                      </p:tavLst>
                                    </p:anim>
                                    <p:anim calcmode="lin" valueType="num">
                                      <p:cBhvr additive="base">
                                        <p:cTn id="46" dur="500" fill="hold"/>
                                        <p:tgtEl>
                                          <p:spTgt spid="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0" grpId="0" animBg="1"/>
      <p:bldP spid="31" grpId="0"/>
      <p:bldP spid="22" grpId="0" animBg="1"/>
      <p:bldP spid="23" grpId="0"/>
      <p:bldP spid="24" grpId="0" animBg="1"/>
      <p:bldP spid="2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Hexagon 27"/>
          <p:cNvSpPr/>
          <p:nvPr/>
        </p:nvSpPr>
        <p:spPr>
          <a:xfrm>
            <a:off x="8665083" y="2920343"/>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9" name="TextBox 28">
            <a:extLst>
              <a:ext uri="{FF2B5EF4-FFF2-40B4-BE49-F238E27FC236}">
                <a16:creationId xmlns:a16="http://schemas.microsoft.com/office/drawing/2014/main" id="{11FB7139-7FF1-591E-F9FD-ED430F532A45}"/>
              </a:ext>
            </a:extLst>
          </p:cNvPr>
          <p:cNvSpPr txBox="1"/>
          <p:nvPr/>
        </p:nvSpPr>
        <p:spPr>
          <a:xfrm>
            <a:off x="8844929" y="3299950"/>
            <a:ext cx="2201804" cy="923330"/>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مقاطع علوم پایه و مقدمات بالینی</a:t>
            </a:r>
            <a:endParaRPr lang="en-US" sz="2700" b="0" i="0" dirty="0">
              <a:solidFill>
                <a:schemeClr val="bg1"/>
              </a:solidFill>
              <a:latin typeface="IranNastaliq" panose="02020505000000020003" pitchFamily="18" charset="0"/>
              <a:cs typeface="B Yagut" panose="00000400000000000000" pitchFamily="2" charset="-78"/>
            </a:endParaRPr>
          </a:p>
        </p:txBody>
      </p:sp>
      <p:sp>
        <p:nvSpPr>
          <p:cNvPr id="44" name="Rectangle: Rounded Corners 15">
            <a:extLst>
              <a:ext uri="{FF2B5EF4-FFF2-40B4-BE49-F238E27FC236}">
                <a16:creationId xmlns:a16="http://schemas.microsoft.com/office/drawing/2014/main" id="{F868056C-188C-AEE7-F352-4646B1AD0843}"/>
              </a:ext>
            </a:extLst>
          </p:cNvPr>
          <p:cNvSpPr/>
          <p:nvPr/>
        </p:nvSpPr>
        <p:spPr>
          <a:xfrm rot="10800000">
            <a:off x="3207495" y="139690"/>
            <a:ext cx="6355932" cy="1162902"/>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11FB7139-7FF1-591E-F9FD-ED430F532A45}"/>
              </a:ext>
            </a:extLst>
          </p:cNvPr>
          <p:cNvSpPr txBox="1"/>
          <p:nvPr/>
        </p:nvSpPr>
        <p:spPr>
          <a:xfrm>
            <a:off x="3156050" y="378131"/>
            <a:ext cx="6390875"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مرخصی تحصیلی</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30" name="Hexagon 29"/>
          <p:cNvSpPr/>
          <p:nvPr/>
        </p:nvSpPr>
        <p:spPr>
          <a:xfrm>
            <a:off x="8665083" y="4770449"/>
            <a:ext cx="2561496" cy="169271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8778613" y="5183385"/>
            <a:ext cx="2307140" cy="892552"/>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مقاطع کارآموزی و کارورزی بالینی</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22" name="Hexagon 21"/>
          <p:cNvSpPr/>
          <p:nvPr/>
        </p:nvSpPr>
        <p:spPr>
          <a:xfrm>
            <a:off x="841173" y="3250383"/>
            <a:ext cx="7767145" cy="101960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3" name="TextBox 22">
            <a:extLst>
              <a:ext uri="{FF2B5EF4-FFF2-40B4-BE49-F238E27FC236}">
                <a16:creationId xmlns:a16="http://schemas.microsoft.com/office/drawing/2014/main" id="{11FB7139-7FF1-591E-F9FD-ED430F532A45}"/>
              </a:ext>
            </a:extLst>
          </p:cNvPr>
          <p:cNvSpPr txBox="1"/>
          <p:nvPr/>
        </p:nvSpPr>
        <p:spPr>
          <a:xfrm>
            <a:off x="1106247" y="3490813"/>
            <a:ext cx="7324647" cy="584775"/>
          </a:xfrm>
          <a:prstGeom prst="rect">
            <a:avLst/>
          </a:prstGeom>
          <a:noFill/>
        </p:spPr>
        <p:txBody>
          <a:bodyPr wrap="square">
            <a:spAutoFit/>
          </a:bodyPr>
          <a:lstStyle/>
          <a:p>
            <a:pPr algn="ctr" rtl="1">
              <a:spcAft>
                <a:spcPts val="600"/>
              </a:spcAft>
            </a:pPr>
            <a:r>
              <a:rPr lang="fa-IR" sz="3200" b="1" dirty="0">
                <a:solidFill>
                  <a:schemeClr val="bg1"/>
                </a:solidFill>
                <a:latin typeface="IranNastaliq" panose="02020505000000020003" pitchFamily="18" charset="0"/>
                <a:cs typeface="B Yagut" panose="00000400000000000000" pitchFamily="2" charset="-78"/>
              </a:rPr>
              <a:t>حداقل دو هفته قبل از شروع نام‌نویسی هر ترم</a:t>
            </a:r>
            <a:endParaRPr lang="en-US" sz="3200" b="1" i="0" dirty="0">
              <a:solidFill>
                <a:schemeClr val="bg1"/>
              </a:solidFill>
              <a:latin typeface="Times New Roman" panose="02020603050405020304" pitchFamily="18" charset="0"/>
              <a:cs typeface="B Yagut" panose="00000400000000000000" pitchFamily="2" charset="-78"/>
            </a:endParaRPr>
          </a:p>
        </p:txBody>
      </p:sp>
      <p:sp>
        <p:nvSpPr>
          <p:cNvPr id="12" name="Hexagon 11"/>
          <p:cNvSpPr/>
          <p:nvPr/>
        </p:nvSpPr>
        <p:spPr>
          <a:xfrm>
            <a:off x="3746090" y="1459990"/>
            <a:ext cx="7300643" cy="140062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4060723" y="1877851"/>
            <a:ext cx="6708889" cy="646331"/>
          </a:xfrm>
          <a:prstGeom prst="rect">
            <a:avLst/>
          </a:prstGeom>
          <a:noFill/>
        </p:spPr>
        <p:txBody>
          <a:bodyPr wrap="square">
            <a:spAutoFit/>
          </a:bodyPr>
          <a:lstStyle/>
          <a:p>
            <a:pPr algn="ctr" rtl="1">
              <a:spcAft>
                <a:spcPts val="600"/>
              </a:spcAft>
            </a:pPr>
            <a:r>
              <a:rPr lang="fa-IR" sz="3600" b="1" dirty="0">
                <a:solidFill>
                  <a:schemeClr val="bg1"/>
                </a:solidFill>
                <a:latin typeface="IranNastaliq" panose="02020505000000020003" pitchFamily="18" charset="0"/>
                <a:cs typeface="B Yagut" panose="00000400000000000000" pitchFamily="2" charset="-78"/>
              </a:rPr>
              <a:t>تقاضای مرخصی باید به صورت کتبی:</a:t>
            </a:r>
            <a:endParaRPr lang="en-US" sz="3600" b="0" i="0" dirty="0">
              <a:solidFill>
                <a:schemeClr val="bg1"/>
              </a:solidFill>
              <a:latin typeface="IranNastaliq" panose="02020505000000020003" pitchFamily="18" charset="0"/>
              <a:cs typeface="B Yagut" panose="00000400000000000000" pitchFamily="2" charset="-78"/>
            </a:endParaRPr>
          </a:p>
        </p:txBody>
      </p:sp>
      <p:sp>
        <p:nvSpPr>
          <p:cNvPr id="14" name="Hexagon 13"/>
          <p:cNvSpPr/>
          <p:nvPr/>
        </p:nvSpPr>
        <p:spPr>
          <a:xfrm>
            <a:off x="841172" y="5099157"/>
            <a:ext cx="7767145" cy="1035293"/>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5" name="TextBox 14">
            <a:extLst>
              <a:ext uri="{FF2B5EF4-FFF2-40B4-BE49-F238E27FC236}">
                <a16:creationId xmlns:a16="http://schemas.microsoft.com/office/drawing/2014/main" id="{11FB7139-7FF1-591E-F9FD-ED430F532A45}"/>
              </a:ext>
            </a:extLst>
          </p:cNvPr>
          <p:cNvSpPr txBox="1"/>
          <p:nvPr/>
        </p:nvSpPr>
        <p:spPr>
          <a:xfrm>
            <a:off x="1106247" y="5327370"/>
            <a:ext cx="7379239" cy="707886"/>
          </a:xfrm>
          <a:prstGeom prst="rect">
            <a:avLst/>
          </a:prstGeom>
          <a:noFill/>
        </p:spPr>
        <p:txBody>
          <a:bodyPr wrap="square">
            <a:spAutoFit/>
          </a:bodyPr>
          <a:lstStyle/>
          <a:p>
            <a:pPr algn="ctr" rtl="1">
              <a:spcAft>
                <a:spcPts val="600"/>
              </a:spcAft>
            </a:pPr>
            <a:r>
              <a:rPr lang="fa-IR" sz="4000" b="1" dirty="0">
                <a:solidFill>
                  <a:schemeClr val="bg1"/>
                </a:solidFill>
                <a:latin typeface="IranNastaliq" panose="02020505000000020003" pitchFamily="18" charset="0"/>
                <a:cs typeface="B Yagut" panose="00000400000000000000" pitchFamily="2" charset="-78"/>
              </a:rPr>
              <a:t>حداقل دو هفته قبل از شروع هر بخش</a:t>
            </a:r>
            <a:endParaRPr lang="en-US" sz="4000" b="1"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151151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anim calcmode="lin" valueType="num">
                                      <p:cBhvr>
                                        <p:cTn id="19" dur="500" fill="hold"/>
                                        <p:tgtEl>
                                          <p:spTgt spid="29"/>
                                        </p:tgtEl>
                                        <p:attrNameLst>
                                          <p:attrName>ppt_w</p:attrName>
                                        </p:attrNameLst>
                                      </p:cBhvr>
                                      <p:tavLst>
                                        <p:tav tm="0">
                                          <p:val>
                                            <p:fltVal val="0"/>
                                          </p:val>
                                        </p:tav>
                                        <p:tav tm="100000">
                                          <p:val>
                                            <p:strVal val="#ppt_w"/>
                                          </p:val>
                                        </p:tav>
                                      </p:tavLst>
                                    </p:anim>
                                    <p:anim calcmode="lin" valueType="num">
                                      <p:cBhvr>
                                        <p:cTn id="20" dur="500" fill="hold"/>
                                        <p:tgtEl>
                                          <p:spTgt spid="29"/>
                                        </p:tgtEl>
                                        <p:attrNameLst>
                                          <p:attrName>ppt_h</p:attrName>
                                        </p:attrNameLst>
                                      </p:cBhvr>
                                      <p:tavLst>
                                        <p:tav tm="0">
                                          <p:val>
                                            <p:fltVal val="0"/>
                                          </p:val>
                                        </p:tav>
                                        <p:tav tm="100000">
                                          <p:val>
                                            <p:strVal val="#ppt_h"/>
                                          </p:val>
                                        </p:tav>
                                      </p:tavLst>
                                    </p:anim>
                                    <p:animEffect transition="in" filter="fade">
                                      <p:cBhvr>
                                        <p:cTn id="21" dur="500"/>
                                        <p:tgtEl>
                                          <p:spTgt spid="29"/>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 calcmode="lin" valueType="num">
                                      <p:cBhvr>
                                        <p:cTn id="24" dur="500" fill="hold"/>
                                        <p:tgtEl>
                                          <p:spTgt spid="28"/>
                                        </p:tgtEl>
                                        <p:attrNameLst>
                                          <p:attrName>ppt_w</p:attrName>
                                        </p:attrNameLst>
                                      </p:cBhvr>
                                      <p:tavLst>
                                        <p:tav tm="0">
                                          <p:val>
                                            <p:fltVal val="0"/>
                                          </p:val>
                                        </p:tav>
                                        <p:tav tm="100000">
                                          <p:val>
                                            <p:strVal val="#ppt_w"/>
                                          </p:val>
                                        </p:tav>
                                      </p:tavLst>
                                    </p:anim>
                                    <p:anim calcmode="lin" valueType="num">
                                      <p:cBhvr>
                                        <p:cTn id="25" dur="500" fill="hold"/>
                                        <p:tgtEl>
                                          <p:spTgt spid="28"/>
                                        </p:tgtEl>
                                        <p:attrNameLst>
                                          <p:attrName>ppt_h</p:attrName>
                                        </p:attrNameLst>
                                      </p:cBhvr>
                                      <p:tavLst>
                                        <p:tav tm="0">
                                          <p:val>
                                            <p:fltVal val="0"/>
                                          </p:val>
                                        </p:tav>
                                        <p:tav tm="100000">
                                          <p:val>
                                            <p:strVal val="#ppt_h"/>
                                          </p:val>
                                        </p:tav>
                                      </p:tavLst>
                                    </p:anim>
                                    <p:animEffect transition="in" filter="fade">
                                      <p:cBhvr>
                                        <p:cTn id="26" dur="500"/>
                                        <p:tgtEl>
                                          <p:spTgt spid="28"/>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1+#ppt_w/2"/>
                                          </p:val>
                                        </p:tav>
                                        <p:tav tm="100000">
                                          <p:val>
                                            <p:strVal val="#ppt_x"/>
                                          </p:val>
                                        </p:tav>
                                      </p:tavLst>
                                    </p:anim>
                                    <p:anim calcmode="lin" valueType="num">
                                      <p:cBhvr additive="base">
                                        <p:cTn id="32" dur="500" fill="hold"/>
                                        <p:tgtEl>
                                          <p:spTgt spid="22"/>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1+#ppt_w/2"/>
                                          </p:val>
                                        </p:tav>
                                        <p:tav tm="100000">
                                          <p:val>
                                            <p:strVal val="#ppt_x"/>
                                          </p:val>
                                        </p:tav>
                                      </p:tavLst>
                                    </p:anim>
                                    <p:anim calcmode="lin" valueType="num">
                                      <p:cBhvr additive="base">
                                        <p:cTn id="36" dur="5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 calcmode="lin" valueType="num">
                                      <p:cBhvr>
                                        <p:cTn id="41" dur="500" fill="hold"/>
                                        <p:tgtEl>
                                          <p:spTgt spid="31"/>
                                        </p:tgtEl>
                                        <p:attrNameLst>
                                          <p:attrName>ppt_w</p:attrName>
                                        </p:attrNameLst>
                                      </p:cBhvr>
                                      <p:tavLst>
                                        <p:tav tm="0">
                                          <p:val>
                                            <p:fltVal val="0"/>
                                          </p:val>
                                        </p:tav>
                                        <p:tav tm="100000">
                                          <p:val>
                                            <p:strVal val="#ppt_w"/>
                                          </p:val>
                                        </p:tav>
                                      </p:tavLst>
                                    </p:anim>
                                    <p:anim calcmode="lin" valueType="num">
                                      <p:cBhvr>
                                        <p:cTn id="42" dur="500" fill="hold"/>
                                        <p:tgtEl>
                                          <p:spTgt spid="31"/>
                                        </p:tgtEl>
                                        <p:attrNameLst>
                                          <p:attrName>ppt_h</p:attrName>
                                        </p:attrNameLst>
                                      </p:cBhvr>
                                      <p:tavLst>
                                        <p:tav tm="0">
                                          <p:val>
                                            <p:fltVal val="0"/>
                                          </p:val>
                                        </p:tav>
                                        <p:tav tm="100000">
                                          <p:val>
                                            <p:strVal val="#ppt_h"/>
                                          </p:val>
                                        </p:tav>
                                      </p:tavLst>
                                    </p:anim>
                                    <p:animEffect transition="in" filter="fade">
                                      <p:cBhvr>
                                        <p:cTn id="43" dur="500"/>
                                        <p:tgtEl>
                                          <p:spTgt spid="31"/>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30"/>
                                        </p:tgtEl>
                                        <p:attrNameLst>
                                          <p:attrName>style.visibility</p:attrName>
                                        </p:attrNameLst>
                                      </p:cBhvr>
                                      <p:to>
                                        <p:strVal val="visible"/>
                                      </p:to>
                                    </p:set>
                                    <p:anim calcmode="lin" valueType="num">
                                      <p:cBhvr>
                                        <p:cTn id="46" dur="500" fill="hold"/>
                                        <p:tgtEl>
                                          <p:spTgt spid="30"/>
                                        </p:tgtEl>
                                        <p:attrNameLst>
                                          <p:attrName>ppt_w</p:attrName>
                                        </p:attrNameLst>
                                      </p:cBhvr>
                                      <p:tavLst>
                                        <p:tav tm="0">
                                          <p:val>
                                            <p:fltVal val="0"/>
                                          </p:val>
                                        </p:tav>
                                        <p:tav tm="100000">
                                          <p:val>
                                            <p:strVal val="#ppt_w"/>
                                          </p:val>
                                        </p:tav>
                                      </p:tavLst>
                                    </p:anim>
                                    <p:anim calcmode="lin" valueType="num">
                                      <p:cBhvr>
                                        <p:cTn id="47" dur="500" fill="hold"/>
                                        <p:tgtEl>
                                          <p:spTgt spid="30"/>
                                        </p:tgtEl>
                                        <p:attrNameLst>
                                          <p:attrName>ppt_h</p:attrName>
                                        </p:attrNameLst>
                                      </p:cBhvr>
                                      <p:tavLst>
                                        <p:tav tm="0">
                                          <p:val>
                                            <p:fltVal val="0"/>
                                          </p:val>
                                        </p:tav>
                                        <p:tav tm="100000">
                                          <p:val>
                                            <p:strVal val="#ppt_h"/>
                                          </p:val>
                                        </p:tav>
                                      </p:tavLst>
                                    </p:anim>
                                    <p:animEffect transition="in" filter="fade">
                                      <p:cBhvr>
                                        <p:cTn id="48" dur="500"/>
                                        <p:tgtEl>
                                          <p:spTgt spid="30"/>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2" fill="hold" grpId="0" nodeType="clickEffect">
                                  <p:stCondLst>
                                    <p:cond delay="0"/>
                                  </p:stCondLst>
                                  <p:childTnLst>
                                    <p:set>
                                      <p:cBhvr>
                                        <p:cTn id="52" dur="1" fill="hold">
                                          <p:stCondLst>
                                            <p:cond delay="0"/>
                                          </p:stCondLst>
                                        </p:cTn>
                                        <p:tgtEl>
                                          <p:spTgt spid="15"/>
                                        </p:tgtEl>
                                        <p:attrNameLst>
                                          <p:attrName>style.visibility</p:attrName>
                                        </p:attrNameLst>
                                      </p:cBhvr>
                                      <p:to>
                                        <p:strVal val="visible"/>
                                      </p:to>
                                    </p:set>
                                    <p:anim calcmode="lin" valueType="num">
                                      <p:cBhvr additive="base">
                                        <p:cTn id="53" dur="500" fill="hold"/>
                                        <p:tgtEl>
                                          <p:spTgt spid="15"/>
                                        </p:tgtEl>
                                        <p:attrNameLst>
                                          <p:attrName>ppt_x</p:attrName>
                                        </p:attrNameLst>
                                      </p:cBhvr>
                                      <p:tavLst>
                                        <p:tav tm="0">
                                          <p:val>
                                            <p:strVal val="1+#ppt_w/2"/>
                                          </p:val>
                                        </p:tav>
                                        <p:tav tm="100000">
                                          <p:val>
                                            <p:strVal val="#ppt_x"/>
                                          </p:val>
                                        </p:tav>
                                      </p:tavLst>
                                    </p:anim>
                                    <p:anim calcmode="lin" valueType="num">
                                      <p:cBhvr additive="base">
                                        <p:cTn id="54" dur="500" fill="hold"/>
                                        <p:tgtEl>
                                          <p:spTgt spid="15"/>
                                        </p:tgtEl>
                                        <p:attrNameLst>
                                          <p:attrName>ppt_y</p:attrName>
                                        </p:attrNameLst>
                                      </p:cBhvr>
                                      <p:tavLst>
                                        <p:tav tm="0">
                                          <p:val>
                                            <p:strVal val="#ppt_y"/>
                                          </p:val>
                                        </p:tav>
                                        <p:tav tm="100000">
                                          <p:val>
                                            <p:strVal val="#ppt_y"/>
                                          </p:val>
                                        </p:tav>
                                      </p:tavLst>
                                    </p:anim>
                                  </p:childTnLst>
                                </p:cTn>
                              </p:par>
                              <p:par>
                                <p:cTn id="55" presetID="2" presetClass="entr" presetSubtype="2" fill="hold" grpId="0" nodeType="with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additive="base">
                                        <p:cTn id="57" dur="500" fill="hold"/>
                                        <p:tgtEl>
                                          <p:spTgt spid="14"/>
                                        </p:tgtEl>
                                        <p:attrNameLst>
                                          <p:attrName>ppt_x</p:attrName>
                                        </p:attrNameLst>
                                      </p:cBhvr>
                                      <p:tavLst>
                                        <p:tav tm="0">
                                          <p:val>
                                            <p:strVal val="1+#ppt_w/2"/>
                                          </p:val>
                                        </p:tav>
                                        <p:tav tm="100000">
                                          <p:val>
                                            <p:strVal val="#ppt_x"/>
                                          </p:val>
                                        </p:tav>
                                      </p:tavLst>
                                    </p:anim>
                                    <p:anim calcmode="lin" valueType="num">
                                      <p:cBhvr additive="base">
                                        <p:cTn id="58"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0" grpId="0" animBg="1"/>
      <p:bldP spid="31" grpId="0"/>
      <p:bldP spid="22" grpId="0" animBg="1"/>
      <p:bldP spid="23" grpId="0"/>
      <p:bldP spid="12" grpId="0" animBg="1"/>
      <p:bldP spid="13" grpId="0"/>
      <p:bldP spid="14" grpId="0" animBg="1"/>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449006" y="312662"/>
            <a:ext cx="6989129" cy="1169551"/>
          </a:xfrm>
          <a:prstGeom prst="rect">
            <a:avLst/>
          </a:prstGeom>
          <a:noFill/>
        </p:spPr>
        <p:txBody>
          <a:bodyPr wrap="square">
            <a:spAutoFit/>
          </a:bodyPr>
          <a:lstStyle/>
          <a:p>
            <a:pPr algn="ctr" rtl="1">
              <a:spcAft>
                <a:spcPts val="600"/>
              </a:spcAft>
            </a:pPr>
            <a:r>
              <a:rPr lang="fa-IR" sz="35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انتقال و مدت زمان درخواست (انتقال با توافق دانشگاه‌های مبدا و مقصد)</a:t>
            </a:r>
            <a:endParaRPr lang="en-US" sz="35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352193" y="2074370"/>
            <a:ext cx="923734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830147" y="2286428"/>
            <a:ext cx="8281438" cy="477054"/>
          </a:xfrm>
          <a:prstGeom prst="rect">
            <a:avLst/>
          </a:prstGeom>
          <a:noFill/>
        </p:spPr>
        <p:txBody>
          <a:bodyPr wrap="square">
            <a:spAutoFit/>
          </a:bodyPr>
          <a:lstStyle/>
          <a:p>
            <a:pPr algn="ctr" rtl="1">
              <a:spcAft>
                <a:spcPts val="600"/>
              </a:spcAft>
            </a:pPr>
            <a:r>
              <a:rPr lang="fa-IR" sz="2500" b="1" i="0" dirty="0">
                <a:solidFill>
                  <a:schemeClr val="bg1"/>
                </a:solidFill>
                <a:latin typeface="IranNastaliq" panose="02020505000000020003" pitchFamily="18" charset="0"/>
                <a:cs typeface="B Yagut" panose="00000400000000000000" pitchFamily="2" charset="-78"/>
              </a:rPr>
              <a:t>1- ادامه تحصیل از نظر مقررات آموزشی و انضباطی بلامانع می‌باشد.</a:t>
            </a:r>
            <a:endParaRPr lang="en-US" sz="250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1352193" y="3204023"/>
            <a:ext cx="923734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830147" y="3416081"/>
            <a:ext cx="8281438" cy="477054"/>
          </a:xfrm>
          <a:prstGeom prst="rect">
            <a:avLst/>
          </a:prstGeom>
          <a:noFill/>
        </p:spPr>
        <p:txBody>
          <a:bodyPr wrap="square">
            <a:spAutoFit/>
          </a:bodyPr>
          <a:lstStyle/>
          <a:p>
            <a:pPr algn="ctr" rtl="1">
              <a:spcAft>
                <a:spcPts val="600"/>
              </a:spcAft>
            </a:pPr>
            <a:r>
              <a:rPr lang="fa-IR" sz="2500" b="1" i="0" dirty="0">
                <a:solidFill>
                  <a:schemeClr val="bg1"/>
                </a:solidFill>
                <a:latin typeface="IranNastaliq" panose="02020505000000020003" pitchFamily="18" charset="0"/>
                <a:cs typeface="B Yagut" panose="00000400000000000000" pitchFamily="2" charset="-78"/>
              </a:rPr>
              <a:t>2- دانشجو حداقل پس از دو ترم می‌تواند درخواست انتقال دهد.</a:t>
            </a:r>
            <a:endParaRPr lang="en-US" sz="2500" b="1" i="0" dirty="0">
              <a:solidFill>
                <a:schemeClr val="bg1"/>
              </a:solidFill>
              <a:latin typeface="IranNastaliq" panose="02020505000000020003" pitchFamily="18" charset="0"/>
              <a:cs typeface="B Yagut" panose="00000400000000000000" pitchFamily="2" charset="-78"/>
            </a:endParaRPr>
          </a:p>
        </p:txBody>
      </p:sp>
      <p:sp>
        <p:nvSpPr>
          <p:cNvPr id="15" name="Hexagon 14"/>
          <p:cNvSpPr/>
          <p:nvPr/>
        </p:nvSpPr>
        <p:spPr>
          <a:xfrm>
            <a:off x="1352193" y="4333676"/>
            <a:ext cx="923734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1830147" y="4545734"/>
            <a:ext cx="8281438" cy="477054"/>
          </a:xfrm>
          <a:prstGeom prst="rect">
            <a:avLst/>
          </a:prstGeom>
          <a:noFill/>
        </p:spPr>
        <p:txBody>
          <a:bodyPr wrap="square">
            <a:spAutoFit/>
          </a:bodyPr>
          <a:lstStyle/>
          <a:p>
            <a:pPr algn="ctr" rtl="1">
              <a:spcAft>
                <a:spcPts val="600"/>
              </a:spcAft>
            </a:pPr>
            <a:r>
              <a:rPr lang="fa-IR" sz="2500" b="1" i="0" dirty="0">
                <a:solidFill>
                  <a:schemeClr val="bg1"/>
                </a:solidFill>
                <a:latin typeface="IranNastaliq" panose="02020505000000020003" pitchFamily="18" charset="0"/>
                <a:cs typeface="B Yagut" panose="00000400000000000000" pitchFamily="2" charset="-78"/>
              </a:rPr>
              <a:t>3- میانگین نمرات دروس گذرانده حداقل 12 باشد.</a:t>
            </a:r>
            <a:endParaRPr lang="en-US" sz="2500" b="1" i="0" dirty="0">
              <a:solidFill>
                <a:schemeClr val="bg1"/>
              </a:solidFill>
              <a:latin typeface="IranNastaliq" panose="02020505000000020003" pitchFamily="18" charset="0"/>
              <a:cs typeface="B Yagut" panose="00000400000000000000" pitchFamily="2" charset="-78"/>
            </a:endParaRPr>
          </a:p>
        </p:txBody>
      </p:sp>
      <p:sp>
        <p:nvSpPr>
          <p:cNvPr id="21" name="Hexagon 20"/>
          <p:cNvSpPr/>
          <p:nvPr/>
        </p:nvSpPr>
        <p:spPr>
          <a:xfrm>
            <a:off x="1352193" y="5466203"/>
            <a:ext cx="923734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2" name="TextBox 21">
            <a:extLst>
              <a:ext uri="{FF2B5EF4-FFF2-40B4-BE49-F238E27FC236}">
                <a16:creationId xmlns:a16="http://schemas.microsoft.com/office/drawing/2014/main" id="{11FB7139-7FF1-591E-F9FD-ED430F532A45}"/>
              </a:ext>
            </a:extLst>
          </p:cNvPr>
          <p:cNvSpPr txBox="1"/>
          <p:nvPr/>
        </p:nvSpPr>
        <p:spPr>
          <a:xfrm>
            <a:off x="1830147" y="5606087"/>
            <a:ext cx="8281438" cy="861774"/>
          </a:xfrm>
          <a:prstGeom prst="rect">
            <a:avLst/>
          </a:prstGeom>
          <a:noFill/>
        </p:spPr>
        <p:txBody>
          <a:bodyPr wrap="square">
            <a:spAutoFit/>
          </a:bodyPr>
          <a:lstStyle/>
          <a:p>
            <a:pPr algn="ctr" rtl="1">
              <a:spcAft>
                <a:spcPts val="600"/>
              </a:spcAft>
            </a:pPr>
            <a:r>
              <a:rPr lang="fa-IR" sz="2500" b="1" i="0" dirty="0">
                <a:solidFill>
                  <a:schemeClr val="bg1"/>
                </a:solidFill>
                <a:latin typeface="IranNastaliq" panose="02020505000000020003" pitchFamily="18" charset="0"/>
                <a:cs typeface="B Yagut" panose="00000400000000000000" pitchFamily="2" charset="-78"/>
              </a:rPr>
              <a:t>4- واحدهای باقیمانده دانشجو برای دانشگاه مقصد حداقل نصف کل واحدهای دوره باشد.</a:t>
            </a:r>
            <a:endParaRPr lang="en-US" sz="2500" b="1"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89851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additive="base">
                                        <p:cTn id="41" dur="500" fill="hold"/>
                                        <p:tgtEl>
                                          <p:spTgt spid="21"/>
                                        </p:tgtEl>
                                        <p:attrNameLst>
                                          <p:attrName>ppt_x</p:attrName>
                                        </p:attrNameLst>
                                      </p:cBhvr>
                                      <p:tavLst>
                                        <p:tav tm="0">
                                          <p:val>
                                            <p:strVal val="0-#ppt_w/2"/>
                                          </p:val>
                                        </p:tav>
                                        <p:tav tm="100000">
                                          <p:val>
                                            <p:strVal val="#ppt_x"/>
                                          </p:val>
                                        </p:tav>
                                      </p:tavLst>
                                    </p:anim>
                                    <p:anim calcmode="lin" valueType="num">
                                      <p:cBhvr additive="base">
                                        <p:cTn id="42" dur="50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5" grpId="0" animBg="1"/>
      <p:bldP spid="20" grpId="0"/>
      <p:bldP spid="21" grpId="0" animBg="1"/>
      <p:bldP spid="2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Hexagon 13"/>
          <p:cNvSpPr/>
          <p:nvPr/>
        </p:nvSpPr>
        <p:spPr>
          <a:xfrm>
            <a:off x="1160066" y="5479474"/>
            <a:ext cx="9716081" cy="1151611"/>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449006" y="312662"/>
            <a:ext cx="6989129" cy="1169551"/>
          </a:xfrm>
          <a:prstGeom prst="rect">
            <a:avLst/>
          </a:prstGeom>
          <a:noFill/>
        </p:spPr>
        <p:txBody>
          <a:bodyPr wrap="square">
            <a:spAutoFit/>
          </a:bodyPr>
          <a:lstStyle/>
          <a:p>
            <a:pPr algn="ctr" rtl="1">
              <a:spcAft>
                <a:spcPts val="600"/>
              </a:spcAft>
            </a:pPr>
            <a:r>
              <a:rPr lang="fa-IR" sz="35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انتقال و مدت زمان درخواست (انتقال با توافق دانشگاه‌های مبدا و مقصد)</a:t>
            </a:r>
            <a:endParaRPr lang="en-US" sz="35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214655" y="2074370"/>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487611" y="2188406"/>
            <a:ext cx="9197858" cy="861774"/>
          </a:xfrm>
          <a:prstGeom prst="rect">
            <a:avLst/>
          </a:prstGeom>
          <a:noFill/>
        </p:spPr>
        <p:txBody>
          <a:bodyPr wrap="square">
            <a:spAutoFit/>
          </a:bodyPr>
          <a:lstStyle/>
          <a:p>
            <a:pPr algn="ctr" rtl="1">
              <a:spcAft>
                <a:spcPts val="600"/>
              </a:spcAft>
            </a:pPr>
            <a:r>
              <a:rPr lang="fa-IR" sz="2450" b="1" i="0" dirty="0">
                <a:solidFill>
                  <a:schemeClr val="bg1"/>
                </a:solidFill>
                <a:latin typeface="IranNastaliq" panose="02020505000000020003" pitchFamily="18" charset="0"/>
                <a:cs typeface="B Yagut" panose="00000400000000000000" pitchFamily="2" charset="-78"/>
              </a:rPr>
              <a:t>5- نمره آزمون ورودی متقاضی در سال ورود به تحصیل از نمره آخرین فرد پذیرفته شده همان سال در همان رشته و سهمیه در دانشگاه مقصد کمتر نباشد.</a:t>
            </a:r>
            <a:endParaRPr lang="en-US" sz="245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1214655" y="3204023"/>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487611" y="3373585"/>
            <a:ext cx="9122263" cy="861774"/>
          </a:xfrm>
          <a:prstGeom prst="rect">
            <a:avLst/>
          </a:prstGeom>
          <a:noFill/>
        </p:spPr>
        <p:txBody>
          <a:bodyPr wrap="square">
            <a:spAutoFit/>
          </a:bodyPr>
          <a:lstStyle/>
          <a:p>
            <a:pPr algn="ctr" rtl="1">
              <a:spcAft>
                <a:spcPts val="600"/>
              </a:spcAft>
            </a:pPr>
            <a:r>
              <a:rPr lang="fa-IR" sz="2450" b="1" i="0" dirty="0">
                <a:solidFill>
                  <a:schemeClr val="bg1"/>
                </a:solidFill>
                <a:latin typeface="IranNastaliq" panose="02020505000000020003" pitchFamily="18" charset="0"/>
                <a:cs typeface="B Yagut" panose="00000400000000000000" pitchFamily="2" charset="-78"/>
              </a:rPr>
              <a:t>در موارد زیر انتقال به محل یا نزدیکترین محل سکونت خانواده خارج از شرایط فوق الذکر (به استثنای شرط 1) انجام شود:</a:t>
            </a:r>
            <a:endParaRPr lang="en-US" sz="2450" b="1" i="0" dirty="0">
              <a:solidFill>
                <a:schemeClr val="bg1"/>
              </a:solidFill>
              <a:latin typeface="IranNastaliq" panose="02020505000000020003" pitchFamily="18" charset="0"/>
              <a:cs typeface="B Yagut" panose="00000400000000000000" pitchFamily="2" charset="-78"/>
            </a:endParaRPr>
          </a:p>
        </p:txBody>
      </p:sp>
      <p:sp>
        <p:nvSpPr>
          <p:cNvPr id="15" name="Hexagon 14"/>
          <p:cNvSpPr/>
          <p:nvPr/>
        </p:nvSpPr>
        <p:spPr>
          <a:xfrm>
            <a:off x="1201007" y="4333676"/>
            <a:ext cx="9647844"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1337485" y="4516632"/>
            <a:ext cx="9139252" cy="861774"/>
          </a:xfrm>
          <a:prstGeom prst="rect">
            <a:avLst/>
          </a:prstGeom>
          <a:noFill/>
        </p:spPr>
        <p:txBody>
          <a:bodyPr wrap="square">
            <a:spAutoFit/>
          </a:bodyPr>
          <a:lstStyle/>
          <a:p>
            <a:pPr algn="ctr" rtl="1">
              <a:spcAft>
                <a:spcPts val="600"/>
              </a:spcAft>
            </a:pPr>
            <a:r>
              <a:rPr lang="fa-IR" sz="2450" b="1" i="0" dirty="0">
                <a:solidFill>
                  <a:schemeClr val="bg1"/>
                </a:solidFill>
                <a:latin typeface="IranNastaliq" panose="02020505000000020003" pitchFamily="18" charset="0"/>
                <a:cs typeface="B Yagut" panose="00000400000000000000" pitchFamily="2" charset="-78"/>
              </a:rPr>
              <a:t>شهادت یا فوت یا معلول شدن سرپرست خانواده، بطوریکه وی به تشخیص مراجع قانونی بعنوان کفیل خانواده شناخته شود.</a:t>
            </a:r>
            <a:endParaRPr lang="en-US" sz="2450" b="1" i="0" dirty="0">
              <a:solidFill>
                <a:schemeClr val="bg1"/>
              </a:solidFill>
              <a:latin typeface="IranNastaliq" panose="02020505000000020003" pitchFamily="18" charset="0"/>
              <a:cs typeface="B Yagut" panose="00000400000000000000" pitchFamily="2" charset="-78"/>
            </a:endParaRPr>
          </a:p>
        </p:txBody>
      </p:sp>
      <p:sp>
        <p:nvSpPr>
          <p:cNvPr id="22" name="TextBox 21">
            <a:extLst>
              <a:ext uri="{FF2B5EF4-FFF2-40B4-BE49-F238E27FC236}">
                <a16:creationId xmlns:a16="http://schemas.microsoft.com/office/drawing/2014/main" id="{11FB7139-7FF1-591E-F9FD-ED430F532A45}"/>
              </a:ext>
            </a:extLst>
          </p:cNvPr>
          <p:cNvSpPr txBox="1"/>
          <p:nvPr/>
        </p:nvSpPr>
        <p:spPr>
          <a:xfrm>
            <a:off x="1167421" y="5686821"/>
            <a:ext cx="9531696" cy="830997"/>
          </a:xfrm>
          <a:prstGeom prst="rect">
            <a:avLst/>
          </a:prstGeom>
          <a:noFill/>
        </p:spPr>
        <p:txBody>
          <a:bodyPr wrap="square">
            <a:spAutoFit/>
          </a:bodyPr>
          <a:lstStyle/>
          <a:p>
            <a:pPr algn="ctr" rtl="1">
              <a:spcAft>
                <a:spcPts val="600"/>
              </a:spcAft>
            </a:pPr>
            <a:r>
              <a:rPr lang="fa-IR" sz="2400" b="1" i="0" dirty="0">
                <a:solidFill>
                  <a:schemeClr val="bg1"/>
                </a:solidFill>
                <a:latin typeface="IranNastaliq" panose="02020505000000020003" pitchFamily="18" charset="0"/>
                <a:cs typeface="B Yagut" panose="00000400000000000000" pitchFamily="2" charset="-78"/>
              </a:rPr>
              <a:t>بیماری صعب العلاج یا معلولیت موثر دانشجو، بنحوی که به تشخیص شورای پزشکی دانشگاه قادر به ادامه زندگی بطور مستقل نباشد و ضورت انتقال وی محرز باشد.</a:t>
            </a:r>
            <a:endParaRPr lang="en-US" sz="2400" b="1"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1212988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0-#ppt_w/2"/>
                                          </p:val>
                                        </p:tav>
                                        <p:tav tm="100000">
                                          <p:val>
                                            <p:strVal val="#ppt_x"/>
                                          </p:val>
                                        </p:tav>
                                      </p:tavLst>
                                    </p:anim>
                                    <p:anim calcmode="lin" valueType="num">
                                      <p:cBhvr additive="base">
                                        <p:cTn id="42"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0" grpId="0" animBg="1"/>
      <p:bldP spid="11" grpId="0"/>
      <p:bldP spid="12" grpId="0" animBg="1"/>
      <p:bldP spid="13" grpId="0"/>
      <p:bldP spid="15" grpId="0" animBg="1"/>
      <p:bldP spid="20"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449006" y="312662"/>
            <a:ext cx="6989129" cy="1169551"/>
          </a:xfrm>
          <a:prstGeom prst="rect">
            <a:avLst/>
          </a:prstGeom>
          <a:noFill/>
        </p:spPr>
        <p:txBody>
          <a:bodyPr wrap="square">
            <a:spAutoFit/>
          </a:bodyPr>
          <a:lstStyle/>
          <a:p>
            <a:pPr algn="ctr" rtl="1">
              <a:spcAft>
                <a:spcPts val="600"/>
              </a:spcAft>
            </a:pPr>
            <a:r>
              <a:rPr lang="fa-IR" sz="35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انتقال و مدت زمان درخواست (انتقال با توافق دانشگاه‌های مبدا و مقصد)</a:t>
            </a:r>
            <a:endParaRPr lang="en-US" sz="35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201008" y="2593575"/>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473964" y="2707611"/>
            <a:ext cx="9197858" cy="846386"/>
          </a:xfrm>
          <a:prstGeom prst="rect">
            <a:avLst/>
          </a:prstGeom>
          <a:noFill/>
        </p:spPr>
        <p:txBody>
          <a:bodyPr wrap="square">
            <a:spAutoFit/>
          </a:bodyPr>
          <a:lstStyle/>
          <a:p>
            <a:pPr algn="ctr" rtl="1">
              <a:spcAft>
                <a:spcPts val="600"/>
              </a:spcAft>
            </a:pPr>
            <a:r>
              <a:rPr lang="fa-IR" sz="2450" b="1" i="0" dirty="0">
                <a:solidFill>
                  <a:schemeClr val="bg1"/>
                </a:solidFill>
                <a:latin typeface="IranNastaliq" panose="02020505000000020003" pitchFamily="18" charset="0"/>
                <a:cs typeface="B Yagut" panose="00000400000000000000" pitchFamily="2" charset="-78"/>
              </a:rPr>
              <a:t>ازدواج رسمی و دائمی دانشجوی دختر که محل تحصیل یا شاتغال شوهر در تهران باشد به تایید مراجع ذیربط</a:t>
            </a:r>
            <a:endParaRPr lang="en-US" sz="245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996288" y="3770614"/>
            <a:ext cx="10017456" cy="177000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276603" y="4043908"/>
            <a:ext cx="9395219" cy="1223412"/>
          </a:xfrm>
          <a:prstGeom prst="rect">
            <a:avLst/>
          </a:prstGeom>
          <a:noFill/>
        </p:spPr>
        <p:txBody>
          <a:bodyPr wrap="square">
            <a:spAutoFit/>
          </a:bodyPr>
          <a:lstStyle/>
          <a:p>
            <a:pPr algn="ctr" rtl="1">
              <a:spcAft>
                <a:spcPts val="600"/>
              </a:spcAft>
            </a:pPr>
            <a:r>
              <a:rPr lang="fa-IR" sz="2450" b="1" i="0" dirty="0">
                <a:solidFill>
                  <a:schemeClr val="bg1"/>
                </a:solidFill>
                <a:latin typeface="IranNastaliq" panose="02020505000000020003" pitchFamily="18" charset="0"/>
                <a:cs typeface="B Yagut" panose="00000400000000000000" pitchFamily="2" charset="-78"/>
              </a:rPr>
              <a:t>هر یک از موارد مذکور باید بعد از قبولی در دانشگاه باشد و برای کارمندان رسمی یا پیمانی دولت، ارائه حکم اشتغال ضروری است و اگر شغل همسر آزاد است، گواهی اشتغال و سکونت او باید به تایید مراجع قانونی یا نیروی انتظامی رسیده باشد.</a:t>
            </a:r>
            <a:endParaRPr lang="en-US" sz="2450" b="1"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367776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476301" y="372245"/>
            <a:ext cx="6989129" cy="1107996"/>
          </a:xfrm>
          <a:prstGeom prst="rect">
            <a:avLst/>
          </a:prstGeom>
          <a:noFill/>
        </p:spPr>
        <p:txBody>
          <a:bodyPr wrap="square">
            <a:spAutoFit/>
          </a:bodyPr>
          <a:lstStyle/>
          <a:p>
            <a:pPr algn="ctr" rtl="1">
              <a:spcAft>
                <a:spcPts val="600"/>
              </a:spcAft>
            </a:pPr>
            <a:r>
              <a:rPr lang="fa-IR" sz="325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مهمانی و مدت زمان درخواست مهمانی با توافق دانشگاه‌های مبدا و مقصد</a:t>
            </a:r>
            <a:endParaRPr lang="en-US" sz="325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050877" y="1942066"/>
            <a:ext cx="10316586"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352194" y="2048932"/>
            <a:ext cx="9537314" cy="830997"/>
          </a:xfrm>
          <a:prstGeom prst="rect">
            <a:avLst/>
          </a:prstGeom>
          <a:noFill/>
        </p:spPr>
        <p:txBody>
          <a:bodyPr wrap="square">
            <a:spAutoFit/>
          </a:bodyPr>
          <a:lstStyle/>
          <a:p>
            <a:pPr algn="ctr" rtl="1">
              <a:spcAft>
                <a:spcPts val="600"/>
              </a:spcAft>
            </a:pPr>
            <a:r>
              <a:rPr lang="fa-IR" sz="2400" b="1" i="0" dirty="0">
                <a:solidFill>
                  <a:schemeClr val="bg1"/>
                </a:solidFill>
                <a:latin typeface="IranNastaliq" panose="02020505000000020003" pitchFamily="18" charset="0"/>
                <a:cs typeface="B Yagut" panose="00000400000000000000" pitchFamily="2" charset="-78"/>
              </a:rPr>
              <a:t>1- مهمانی از دوره‌های روزانه به شبانه، از دانشگاه‌های حضوری به غیرحضوری و از دانشگاه‌های دولتی به غیردولتی و برعکس ممنوع است.</a:t>
            </a:r>
            <a:endParaRPr lang="en-US" sz="240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1050877" y="3081191"/>
            <a:ext cx="10316586"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2068451" y="3346645"/>
            <a:ext cx="8281438" cy="477054"/>
          </a:xfrm>
          <a:prstGeom prst="rect">
            <a:avLst/>
          </a:prstGeom>
          <a:noFill/>
        </p:spPr>
        <p:txBody>
          <a:bodyPr wrap="square">
            <a:spAutoFit/>
          </a:bodyPr>
          <a:lstStyle/>
          <a:p>
            <a:pPr algn="ctr" rtl="1">
              <a:spcAft>
                <a:spcPts val="600"/>
              </a:spcAft>
            </a:pPr>
            <a:r>
              <a:rPr lang="fa-IR" sz="2400" b="1" i="0" dirty="0">
                <a:solidFill>
                  <a:schemeClr val="bg1"/>
                </a:solidFill>
                <a:latin typeface="IranNastaliq" panose="02020505000000020003" pitchFamily="18" charset="0"/>
                <a:cs typeface="B Yagut" panose="00000400000000000000" pitchFamily="2" charset="-78"/>
              </a:rPr>
              <a:t>2- دانشجو حداقل دو ترم را در دانشگاه مبدأ گذرانده باشد.</a:t>
            </a:r>
            <a:endParaRPr lang="en-US" sz="2400" b="1" i="0" dirty="0">
              <a:solidFill>
                <a:schemeClr val="bg1"/>
              </a:solidFill>
              <a:latin typeface="IranNastaliq" panose="02020505000000020003" pitchFamily="18" charset="0"/>
              <a:cs typeface="B Yagut" panose="00000400000000000000" pitchFamily="2" charset="-78"/>
            </a:endParaRPr>
          </a:p>
        </p:txBody>
      </p:sp>
      <p:sp>
        <p:nvSpPr>
          <p:cNvPr id="15" name="Hexagon 14"/>
          <p:cNvSpPr/>
          <p:nvPr/>
        </p:nvSpPr>
        <p:spPr>
          <a:xfrm>
            <a:off x="1050877" y="4210844"/>
            <a:ext cx="10316586"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1265634" y="4325405"/>
            <a:ext cx="9887071" cy="815608"/>
          </a:xfrm>
          <a:prstGeom prst="rect">
            <a:avLst/>
          </a:prstGeom>
          <a:noFill/>
        </p:spPr>
        <p:txBody>
          <a:bodyPr wrap="square">
            <a:spAutoFit/>
          </a:bodyPr>
          <a:lstStyle/>
          <a:p>
            <a:pPr algn="ctr" rtl="1">
              <a:spcAft>
                <a:spcPts val="600"/>
              </a:spcAft>
            </a:pPr>
            <a:r>
              <a:rPr lang="fa-IR" sz="2350" b="1" i="0" dirty="0">
                <a:solidFill>
                  <a:schemeClr val="bg1"/>
                </a:solidFill>
                <a:latin typeface="IranNastaliq" panose="02020505000000020003" pitchFamily="18" charset="0"/>
                <a:cs typeface="B Yagut" panose="00000400000000000000" pitchFamily="2" charset="-78"/>
              </a:rPr>
              <a:t>3- مهمانی دانشجویان جدیدالورود از تهران به شهرستان‌ها و از تیپ 1 به سایر دانشگاه‌های غیر تیپ 1 در بود قبولی بشرط موافقت دانشگاه‌های مبدأ و مقصد امکانپذیر است.</a:t>
            </a:r>
            <a:endParaRPr lang="en-US" sz="2350" b="1" i="0" dirty="0">
              <a:solidFill>
                <a:schemeClr val="bg1"/>
              </a:solidFill>
              <a:latin typeface="IranNastaliq" panose="02020505000000020003" pitchFamily="18" charset="0"/>
              <a:cs typeface="B Yagut" panose="00000400000000000000" pitchFamily="2" charset="-78"/>
            </a:endParaRPr>
          </a:p>
        </p:txBody>
      </p:sp>
      <p:sp>
        <p:nvSpPr>
          <p:cNvPr id="14" name="Hexagon 13"/>
          <p:cNvSpPr/>
          <p:nvPr/>
        </p:nvSpPr>
        <p:spPr>
          <a:xfrm>
            <a:off x="1009933" y="5349405"/>
            <a:ext cx="10413242" cy="1211758"/>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6" name="TextBox 15">
            <a:extLst>
              <a:ext uri="{FF2B5EF4-FFF2-40B4-BE49-F238E27FC236}">
                <a16:creationId xmlns:a16="http://schemas.microsoft.com/office/drawing/2014/main" id="{11FB7139-7FF1-591E-F9FD-ED430F532A45}"/>
              </a:ext>
            </a:extLst>
          </p:cNvPr>
          <p:cNvSpPr txBox="1"/>
          <p:nvPr/>
        </p:nvSpPr>
        <p:spPr>
          <a:xfrm>
            <a:off x="1265634" y="5408632"/>
            <a:ext cx="9988017" cy="1131079"/>
          </a:xfrm>
          <a:prstGeom prst="rect">
            <a:avLst/>
          </a:prstGeom>
          <a:noFill/>
        </p:spPr>
        <p:txBody>
          <a:bodyPr wrap="square">
            <a:spAutoFit/>
          </a:bodyPr>
          <a:lstStyle/>
          <a:p>
            <a:pPr algn="ctr" rtl="1">
              <a:spcAft>
                <a:spcPts val="600"/>
              </a:spcAft>
            </a:pPr>
            <a:r>
              <a:rPr lang="fa-IR" sz="2250" b="1" i="0" dirty="0">
                <a:solidFill>
                  <a:schemeClr val="bg1"/>
                </a:solidFill>
                <a:latin typeface="IranNastaliq" panose="02020505000000020003" pitchFamily="18" charset="0"/>
                <a:cs typeface="B Yagut" panose="00000400000000000000" pitchFamily="2" charset="-78"/>
              </a:rPr>
              <a:t>4- مهمان شدن برای گذراندن یک یا چند درس با موافقت دانشگاه‌های مبدأ و مقصد، بشرط آنکه تعداد واحدهای درسی مذکور از 10 واحد کمتر باشد و جمع واحدهای درسی اخذ شده در دانشگاه‌های مبدأ و مقصد در آن ترم از 12 واحد کمتر و از 20 واحد بیشتر نشود بلامانع است.</a:t>
            </a:r>
            <a:endParaRPr lang="en-US" sz="2250" b="1"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150503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0-#ppt_w/2"/>
                                          </p:val>
                                        </p:tav>
                                        <p:tav tm="100000">
                                          <p:val>
                                            <p:strVal val="#ppt_x"/>
                                          </p:val>
                                        </p:tav>
                                      </p:tavLst>
                                    </p:anim>
                                    <p:anim calcmode="lin" valueType="num">
                                      <p:cBhvr additive="base">
                                        <p:cTn id="38" dur="500" fill="hold"/>
                                        <p:tgtEl>
                                          <p:spTgt spid="16"/>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0-#ppt_w/2"/>
                                          </p:val>
                                        </p:tav>
                                        <p:tav tm="100000">
                                          <p:val>
                                            <p:strVal val="#ppt_x"/>
                                          </p:val>
                                        </p:tav>
                                      </p:tavLst>
                                    </p:anim>
                                    <p:anim calcmode="lin" valueType="num">
                                      <p:cBhvr additive="base">
                                        <p:cTn id="42"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5" grpId="0" animBg="1"/>
      <p:bldP spid="20" grpId="0"/>
      <p:bldP spid="14" grpId="0" animBg="1"/>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exagon 9"/>
          <p:cNvSpPr/>
          <p:nvPr/>
        </p:nvSpPr>
        <p:spPr>
          <a:xfrm>
            <a:off x="1201008" y="2593575"/>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473964" y="2707611"/>
            <a:ext cx="9197858" cy="846386"/>
          </a:xfrm>
          <a:prstGeom prst="rect">
            <a:avLst/>
          </a:prstGeom>
          <a:noFill/>
        </p:spPr>
        <p:txBody>
          <a:bodyPr wrap="square">
            <a:spAutoFit/>
          </a:bodyPr>
          <a:lstStyle/>
          <a:p>
            <a:pPr algn="ctr" rtl="1">
              <a:spcAft>
                <a:spcPts val="600"/>
              </a:spcAft>
            </a:pPr>
            <a:r>
              <a:rPr lang="fa-IR" sz="2400" b="1" i="0" dirty="0">
                <a:solidFill>
                  <a:schemeClr val="bg1"/>
                </a:solidFill>
                <a:latin typeface="IranNastaliq" panose="02020505000000020003" pitchFamily="18" charset="0"/>
                <a:cs typeface="B Yagut" panose="00000400000000000000" pitchFamily="2" charset="-78"/>
              </a:rPr>
              <a:t>5- واحدهایی که دانشجو در دانشگاه مقصد با نمره کمتر از 12 گذرانده است باید مجددا بگذراند.</a:t>
            </a:r>
            <a:endParaRPr lang="en-US" sz="240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996288" y="3770614"/>
            <a:ext cx="10017456" cy="177000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133098" y="4055449"/>
            <a:ext cx="9675534" cy="1200329"/>
          </a:xfrm>
          <a:prstGeom prst="rect">
            <a:avLst/>
          </a:prstGeom>
          <a:noFill/>
        </p:spPr>
        <p:txBody>
          <a:bodyPr wrap="square">
            <a:spAutoFit/>
          </a:bodyPr>
          <a:lstStyle/>
          <a:p>
            <a:pPr algn="ctr" rtl="1">
              <a:spcAft>
                <a:spcPts val="600"/>
              </a:spcAft>
            </a:pPr>
            <a:r>
              <a:rPr lang="fa-IR" sz="2400" b="1" i="0" dirty="0">
                <a:solidFill>
                  <a:schemeClr val="bg1"/>
                </a:solidFill>
                <a:latin typeface="IranNastaliq" panose="02020505000000020003" pitchFamily="18" charset="0"/>
                <a:cs typeface="B Yagut" panose="00000400000000000000" pitchFamily="2" charset="-78"/>
              </a:rPr>
              <a:t>6- تعداد واحدهای مهمانی نباید از 40 درصد کل واحدهای دوره تجاوز کند. اگر دانشجو دروس مهمانی (حداکثر 40 درصد و حداقل 30 درصد کل واحدهای دوره) را با میانگین 15 و بالاتر گذرانده باشد، با موافقت مبدأ و مقصد می‌تواند بیش از 40 درصد مهمان شود.</a:t>
            </a:r>
            <a:endParaRPr lang="en-US" sz="2400" b="1" i="0" dirty="0">
              <a:solidFill>
                <a:schemeClr val="bg1"/>
              </a:solidFill>
              <a:latin typeface="IranNastaliq" panose="02020505000000020003" pitchFamily="18" charset="0"/>
              <a:cs typeface="B Yagut" panose="00000400000000000000" pitchFamily="2" charset="-78"/>
            </a:endParaRPr>
          </a:p>
        </p:txBody>
      </p:sp>
      <p:sp>
        <p:nvSpPr>
          <p:cNvPr id="14"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1FB7139-7FF1-591E-F9FD-ED430F532A45}"/>
              </a:ext>
            </a:extLst>
          </p:cNvPr>
          <p:cNvSpPr txBox="1"/>
          <p:nvPr/>
        </p:nvSpPr>
        <p:spPr>
          <a:xfrm>
            <a:off x="2476301" y="372245"/>
            <a:ext cx="6989129" cy="1107996"/>
          </a:xfrm>
          <a:prstGeom prst="rect">
            <a:avLst/>
          </a:prstGeom>
          <a:noFill/>
        </p:spPr>
        <p:txBody>
          <a:bodyPr wrap="square">
            <a:spAutoFit/>
          </a:bodyPr>
          <a:lstStyle/>
          <a:p>
            <a:pPr algn="ctr" rtl="1">
              <a:spcAft>
                <a:spcPts val="600"/>
              </a:spcAft>
            </a:pPr>
            <a:r>
              <a:rPr lang="fa-IR" sz="325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شرایط مهمانی و مدت زمان درخواست مهمانی با توافق دانشگاه‌های مبدا و مقصد</a:t>
            </a:r>
            <a:endParaRPr lang="en-US" sz="325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2829217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Hexagon 13"/>
          <p:cNvSpPr/>
          <p:nvPr/>
        </p:nvSpPr>
        <p:spPr>
          <a:xfrm>
            <a:off x="1160066" y="5479474"/>
            <a:ext cx="9716081" cy="1151611"/>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523541" y="498949"/>
            <a:ext cx="6989129" cy="630942"/>
          </a:xfrm>
          <a:prstGeom prst="rect">
            <a:avLst/>
          </a:prstGeom>
          <a:noFill/>
        </p:spPr>
        <p:txBody>
          <a:bodyPr wrap="square">
            <a:spAutoFit/>
          </a:bodyPr>
          <a:lstStyle/>
          <a:p>
            <a:pPr algn="ctr" rtl="1">
              <a:spcAft>
                <a:spcPts val="600"/>
              </a:spcAft>
            </a:pPr>
            <a:r>
              <a:rPr lang="fa-IR" sz="35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پایان‌نامه و زمان ثبت موضوع آن</a:t>
            </a:r>
            <a:endParaRPr lang="en-US" sz="35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214655" y="2074370"/>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507549" y="2185151"/>
            <a:ext cx="9197858" cy="846386"/>
          </a:xfrm>
          <a:prstGeom prst="rect">
            <a:avLst/>
          </a:prstGeom>
          <a:noFill/>
        </p:spPr>
        <p:txBody>
          <a:bodyPr wrap="square">
            <a:spAutoFit/>
          </a:bodyPr>
          <a:lstStyle/>
          <a:p>
            <a:pPr algn="ctr" rtl="1">
              <a:spcAft>
                <a:spcPts val="600"/>
              </a:spcAft>
            </a:pPr>
            <a:r>
              <a:rPr lang="fa-IR" sz="2400" b="1" i="0" dirty="0">
                <a:latin typeface="IranNastaliq" panose="02020505000000020003" pitchFamily="18" charset="0"/>
                <a:cs typeface="B Yagut" panose="00000400000000000000" pitchFamily="2" charset="-78"/>
              </a:rPr>
              <a:t>1- </a:t>
            </a:r>
            <a:r>
              <a:rPr lang="fa-IR" sz="2400" b="1" i="0" dirty="0" err="1">
                <a:latin typeface="IranNastaliq" panose="02020505000000020003" pitchFamily="18" charset="0"/>
                <a:cs typeface="B Yagut" panose="00000400000000000000" pitchFamily="2" charset="-78"/>
              </a:rPr>
              <a:t>پایان‌نامه</a:t>
            </a:r>
            <a:r>
              <a:rPr lang="fa-IR" sz="2400" b="1" i="0" dirty="0">
                <a:latin typeface="IranNastaliq" panose="02020505000000020003" pitchFamily="18" charset="0"/>
                <a:cs typeface="B Yagut" panose="00000400000000000000" pitchFamily="2" charset="-78"/>
              </a:rPr>
              <a:t> بخشی از دوره پزشکی عمومی است که  دانشجو موظف است زیر نظر استاد راهنما در یک زمینه مربوط به رشته تحصیلی خود به تحقیق بپردازد.</a:t>
            </a:r>
            <a:endParaRPr lang="en-US" sz="2400" b="1" i="0" dirty="0">
              <a:latin typeface="IranNastaliq" panose="02020505000000020003" pitchFamily="18" charset="0"/>
              <a:cs typeface="B Yagut" panose="00000400000000000000" pitchFamily="2" charset="-78"/>
            </a:endParaRPr>
          </a:p>
        </p:txBody>
      </p:sp>
      <p:sp>
        <p:nvSpPr>
          <p:cNvPr id="12" name="Hexagon 11"/>
          <p:cNvSpPr/>
          <p:nvPr/>
        </p:nvSpPr>
        <p:spPr>
          <a:xfrm>
            <a:off x="1214655" y="3204023"/>
            <a:ext cx="9634197"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487611" y="3330746"/>
            <a:ext cx="9122263" cy="830997"/>
          </a:xfrm>
          <a:prstGeom prst="rect">
            <a:avLst/>
          </a:prstGeom>
          <a:noFill/>
        </p:spPr>
        <p:txBody>
          <a:bodyPr wrap="square">
            <a:spAutoFit/>
          </a:bodyPr>
          <a:lstStyle/>
          <a:p>
            <a:pPr algn="ctr" rtl="1">
              <a:spcAft>
                <a:spcPts val="600"/>
              </a:spcAft>
            </a:pPr>
            <a:r>
              <a:rPr lang="fa-IR" sz="2400" b="1" i="0" dirty="0">
                <a:latin typeface="IranNastaliq" panose="02020505000000020003" pitchFamily="18" charset="0"/>
                <a:cs typeface="B Yagut" panose="00000400000000000000" pitchFamily="2" charset="-78"/>
              </a:rPr>
              <a:t>2- </a:t>
            </a:r>
            <a:r>
              <a:rPr lang="fa-IR" sz="2400" b="1" dirty="0">
                <a:latin typeface="IranNastaliq" panose="02020505000000020003" pitchFamily="18" charset="0"/>
                <a:cs typeface="B Yagut" panose="00000400000000000000" pitchFamily="2" charset="-78"/>
              </a:rPr>
              <a:t>پایان نامه دوره دکترای عمومی به صورت 6 واحد  اجرای پایان نامه ارائه می‌گردد.</a:t>
            </a:r>
            <a:endParaRPr lang="en-US" sz="2400" b="1" dirty="0">
              <a:latin typeface="IranNastaliq" panose="02020505000000020003" pitchFamily="18" charset="0"/>
              <a:cs typeface="B Yagut" panose="00000400000000000000" pitchFamily="2" charset="-78"/>
            </a:endParaRPr>
          </a:p>
        </p:txBody>
      </p:sp>
      <p:sp>
        <p:nvSpPr>
          <p:cNvPr id="15" name="Hexagon 14"/>
          <p:cNvSpPr/>
          <p:nvPr/>
        </p:nvSpPr>
        <p:spPr>
          <a:xfrm>
            <a:off x="1201007" y="4333676"/>
            <a:ext cx="9647844"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0" name="TextBox 19">
            <a:extLst>
              <a:ext uri="{FF2B5EF4-FFF2-40B4-BE49-F238E27FC236}">
                <a16:creationId xmlns:a16="http://schemas.microsoft.com/office/drawing/2014/main" id="{11FB7139-7FF1-591E-F9FD-ED430F532A45}"/>
              </a:ext>
            </a:extLst>
          </p:cNvPr>
          <p:cNvSpPr txBox="1"/>
          <p:nvPr/>
        </p:nvSpPr>
        <p:spPr>
          <a:xfrm>
            <a:off x="1397229" y="4460602"/>
            <a:ext cx="9139252" cy="846386"/>
          </a:xfrm>
          <a:prstGeom prst="rect">
            <a:avLst/>
          </a:prstGeom>
          <a:noFill/>
        </p:spPr>
        <p:txBody>
          <a:bodyPr wrap="square">
            <a:spAutoFit/>
          </a:bodyPr>
          <a:lstStyle/>
          <a:p>
            <a:pPr algn="ctr" rtl="1">
              <a:spcAft>
                <a:spcPts val="600"/>
              </a:spcAft>
            </a:pPr>
            <a:r>
              <a:rPr lang="fa-IR" sz="2400" b="1" i="0" dirty="0">
                <a:latin typeface="IranNastaliq" panose="02020505000000020003" pitchFamily="18" charset="0"/>
                <a:cs typeface="B Yagut" panose="00000400000000000000" pitchFamily="2" charset="-78"/>
              </a:rPr>
              <a:t>3- </a:t>
            </a:r>
            <a:r>
              <a:rPr lang="fa-IR" sz="2400" b="1" dirty="0">
                <a:latin typeface="IranNastaliq" panose="02020505000000020003" pitchFamily="18" charset="0"/>
                <a:cs typeface="B Yagut" panose="00000400000000000000" pitchFamily="2" charset="-78"/>
              </a:rPr>
              <a:t>دانشجو می‌بایست از شروع دوره کارآموزی تا قبل از شرکت در امتحان جامع پیش‌کارورزی موضوع پایان‌نامه خود را انتخاب و به ثبت برساند</a:t>
            </a:r>
            <a:r>
              <a:rPr lang="fa-IR" sz="2400" b="1" i="0" dirty="0">
                <a:latin typeface="IranNastaliq" panose="02020505000000020003" pitchFamily="18" charset="0"/>
                <a:cs typeface="B Yagut" panose="00000400000000000000" pitchFamily="2" charset="-78"/>
              </a:rPr>
              <a:t>.</a:t>
            </a:r>
            <a:endParaRPr lang="en-US" sz="2400" b="1" i="0" dirty="0">
              <a:latin typeface="IranNastaliq" panose="02020505000000020003" pitchFamily="18" charset="0"/>
              <a:cs typeface="B Yagut" panose="00000400000000000000" pitchFamily="2" charset="-78"/>
            </a:endParaRPr>
          </a:p>
        </p:txBody>
      </p:sp>
      <p:sp>
        <p:nvSpPr>
          <p:cNvPr id="22" name="TextBox 21">
            <a:extLst>
              <a:ext uri="{FF2B5EF4-FFF2-40B4-BE49-F238E27FC236}">
                <a16:creationId xmlns:a16="http://schemas.microsoft.com/office/drawing/2014/main" id="{11FB7139-7FF1-591E-F9FD-ED430F532A45}"/>
              </a:ext>
            </a:extLst>
          </p:cNvPr>
          <p:cNvSpPr txBox="1"/>
          <p:nvPr/>
        </p:nvSpPr>
        <p:spPr>
          <a:xfrm>
            <a:off x="1315853" y="5670558"/>
            <a:ext cx="9389554" cy="892552"/>
          </a:xfrm>
          <a:prstGeom prst="rect">
            <a:avLst/>
          </a:prstGeom>
          <a:noFill/>
        </p:spPr>
        <p:txBody>
          <a:bodyPr wrap="square">
            <a:spAutoFit/>
          </a:bodyPr>
          <a:lstStyle/>
          <a:p>
            <a:pPr lvl="0" algn="r" rtl="1"/>
            <a:r>
              <a:rPr lang="fa-IR" sz="2800" b="1" dirty="0">
                <a:solidFill>
                  <a:prstClr val="black"/>
                </a:solidFill>
                <a:latin typeface="IranNastaliq" panose="02020505000000020003" pitchFamily="18" charset="0"/>
                <a:cs typeface="B Yagut" panose="00000400000000000000" pitchFamily="2" charset="-78"/>
              </a:rPr>
              <a:t>۴</a:t>
            </a:r>
            <a:r>
              <a:rPr lang="fa-IR" sz="2400" b="1" dirty="0">
                <a:solidFill>
                  <a:prstClr val="black"/>
                </a:solidFill>
                <a:cs typeface="B Yagut" panose="00000400000000000000" pitchFamily="2" charset="-78"/>
              </a:rPr>
              <a:t>- تنها پایان‌نامه‌هایی ثبت شده تلقی می‌شوند که تمام مراحل بررسی و تائید خود را طی  کرده و کد اخلاق دریافت کرده باشند. </a:t>
            </a:r>
          </a:p>
        </p:txBody>
      </p:sp>
    </p:spTree>
    <p:extLst>
      <p:ext uri="{BB962C8B-B14F-4D97-AF65-F5344CB8AC3E}">
        <p14:creationId xmlns:p14="http://schemas.microsoft.com/office/powerpoint/2010/main" val="2906984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0-#ppt_w/2"/>
                                          </p:val>
                                        </p:tav>
                                        <p:tav tm="100000">
                                          <p:val>
                                            <p:strVal val="#ppt_x"/>
                                          </p:val>
                                        </p:tav>
                                      </p:tavLst>
                                    </p:anim>
                                    <p:anim calcmode="lin" valueType="num">
                                      <p:cBhvr additive="base">
                                        <p:cTn id="38" dur="500" fill="hold"/>
                                        <p:tgtEl>
                                          <p:spTgt spid="22"/>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anim calcmode="lin" valueType="num">
                                      <p:cBhvr additive="base">
                                        <p:cTn id="41" dur="500" fill="hold"/>
                                        <p:tgtEl>
                                          <p:spTgt spid="14"/>
                                        </p:tgtEl>
                                        <p:attrNameLst>
                                          <p:attrName>ppt_x</p:attrName>
                                        </p:attrNameLst>
                                      </p:cBhvr>
                                      <p:tavLst>
                                        <p:tav tm="0">
                                          <p:val>
                                            <p:strVal val="0-#ppt_w/2"/>
                                          </p:val>
                                        </p:tav>
                                        <p:tav tm="100000">
                                          <p:val>
                                            <p:strVal val="#ppt_x"/>
                                          </p:val>
                                        </p:tav>
                                      </p:tavLst>
                                    </p:anim>
                                    <p:anim calcmode="lin" valueType="num">
                                      <p:cBhvr additive="base">
                                        <p:cTn id="42"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0" grpId="0" animBg="1"/>
      <p:bldP spid="11" grpId="0"/>
      <p:bldP spid="12" grpId="0" animBg="1"/>
      <p:bldP spid="13" grpId="0"/>
      <p:bldP spid="15" grpId="0" animBg="1"/>
      <p:bldP spid="20" grpId="0"/>
      <p:bldP spid="2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900" b="0"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9" name="TextBox 8">
            <a:extLst>
              <a:ext uri="{FF2B5EF4-FFF2-40B4-BE49-F238E27FC236}">
                <a16:creationId xmlns:a16="http://schemas.microsoft.com/office/drawing/2014/main" id="{11FB7139-7FF1-591E-F9FD-ED430F532A45}"/>
              </a:ext>
            </a:extLst>
          </p:cNvPr>
          <p:cNvSpPr txBox="1"/>
          <p:nvPr/>
        </p:nvSpPr>
        <p:spPr>
          <a:xfrm>
            <a:off x="2523541" y="498949"/>
            <a:ext cx="6989129" cy="630942"/>
          </a:xfrm>
          <a:prstGeom prst="rect">
            <a:avLst/>
          </a:prstGeom>
          <a:noFill/>
        </p:spPr>
        <p:txBody>
          <a:bodyPr wrap="square">
            <a:spAutoFit/>
          </a:bodyPr>
          <a:lstStyle/>
          <a:p>
            <a:pPr marL="0" marR="0" lvl="0" indent="0" algn="ctr" defTabSz="914377" rtl="1" eaLnBrk="1" fontAlgn="auto" latinLnBrk="0" hangingPunct="1">
              <a:lnSpc>
                <a:spcPct val="100000"/>
              </a:lnSpc>
              <a:spcBef>
                <a:spcPts val="0"/>
              </a:spcBef>
              <a:spcAft>
                <a:spcPts val="600"/>
              </a:spcAft>
              <a:buClrTx/>
              <a:buSzTx/>
              <a:buFontTx/>
              <a:buNone/>
              <a:tabLst/>
              <a:defRPr/>
            </a:pPr>
            <a:r>
              <a:rPr kumimoji="0" lang="fa-IR" sz="35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IranNastaliq" panose="02020505000000020003" pitchFamily="18" charset="0"/>
                <a:ea typeface="+mn-ea"/>
                <a:cs typeface="B Yagut" panose="00000400000000000000" pitchFamily="2" charset="-78"/>
              </a:rPr>
              <a:t>پایان‌نامه و زمان ثبت موضوع آن</a:t>
            </a:r>
            <a:endParaRPr kumimoji="0" lang="en-US" sz="35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IranNastaliq" panose="02020505000000020003" pitchFamily="18" charset="0"/>
              <a:ea typeface="+mn-ea"/>
              <a:cs typeface="B Yagut" panose="00000400000000000000" pitchFamily="2" charset="-78"/>
            </a:endParaRPr>
          </a:p>
        </p:txBody>
      </p:sp>
      <p:sp>
        <p:nvSpPr>
          <p:cNvPr id="10" name="Hexagon 9"/>
          <p:cNvSpPr/>
          <p:nvPr/>
        </p:nvSpPr>
        <p:spPr>
          <a:xfrm>
            <a:off x="1214655" y="1702989"/>
            <a:ext cx="9634197" cy="1416111"/>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fa-IR" sz="1900" b="0" i="0" u="none" strike="noStrike" kern="1200" cap="none" spc="0" normalizeH="0" baseline="0" noProof="0">
              <a:ln>
                <a:noFill/>
              </a:ln>
              <a:solidFill>
                <a:prstClr val="white"/>
              </a:solidFill>
              <a:effectLst/>
              <a:uLnTx/>
              <a:uFillTx/>
              <a:latin typeface="Corbel" panose="020B0503020204020204"/>
              <a:ea typeface="+mn-ea"/>
              <a:cs typeface="Tahoma" panose="020B0604030504040204" pitchFamily="34" charset="0"/>
            </a:endParaRPr>
          </a:p>
        </p:txBody>
      </p:sp>
      <p:sp>
        <p:nvSpPr>
          <p:cNvPr id="11" name="TextBox 10">
            <a:extLst>
              <a:ext uri="{FF2B5EF4-FFF2-40B4-BE49-F238E27FC236}">
                <a16:creationId xmlns:a16="http://schemas.microsoft.com/office/drawing/2014/main" id="{11FB7139-7FF1-591E-F9FD-ED430F532A45}"/>
              </a:ext>
            </a:extLst>
          </p:cNvPr>
          <p:cNvSpPr txBox="1"/>
          <p:nvPr/>
        </p:nvSpPr>
        <p:spPr>
          <a:xfrm>
            <a:off x="1506483" y="2030819"/>
            <a:ext cx="9179033" cy="769441"/>
          </a:xfrm>
          <a:prstGeom prst="rect">
            <a:avLst/>
          </a:prstGeom>
          <a:noFill/>
        </p:spPr>
        <p:txBody>
          <a:bodyPr wrap="square">
            <a:spAutoFit/>
          </a:bodyPr>
          <a:lstStyle/>
          <a:p>
            <a:pPr lvl="0" algn="just" rtl="1">
              <a:spcAft>
                <a:spcPts val="600"/>
              </a:spcAft>
            </a:pPr>
            <a:r>
              <a:rPr lang="fa-IR" sz="2400" b="1" dirty="0">
                <a:latin typeface="IranNastaliq" panose="02020505000000020003" pitchFamily="18" charset="0"/>
                <a:cs typeface="B Yagut" panose="00000400000000000000" pitchFamily="2" charset="-78"/>
              </a:rPr>
              <a:t>5-</a:t>
            </a:r>
            <a:r>
              <a:rPr lang="fa-IR" sz="2000" b="1" dirty="0">
                <a:solidFill>
                  <a:prstClr val="black"/>
                </a:solidFill>
                <a:cs typeface="B Yagut" panose="00000400000000000000" pitchFamily="2" charset="-78"/>
              </a:rPr>
              <a:t> با توجه به اینکه ثبت نام آزمون های جامع یکماه قبل از برگزاری از طریق سایت وزارت متبوع امکان پذیر است بنابراین دانشجویان حداقل دو ماه قبل از آزمون جامع باید  کد اخلاق دریافت نمایند</a:t>
            </a:r>
            <a:r>
              <a:rPr kumimoji="0" lang="fa-IR" sz="2000" b="1" i="0" u="none" strike="noStrike" kern="1200" cap="none" spc="0" normalizeH="0" baseline="0" noProof="0" dirty="0">
                <a:ln>
                  <a:noFill/>
                </a:ln>
                <a:solidFill>
                  <a:prstClr val="white"/>
                </a:solidFill>
                <a:effectLst/>
                <a:uLnTx/>
                <a:uFillTx/>
                <a:latin typeface="IranNastaliq" panose="02020505000000020003" pitchFamily="18" charset="0"/>
                <a:cs typeface="B Yagut" panose="00000400000000000000" pitchFamily="2" charset="-78"/>
              </a:rPr>
              <a:t>.</a:t>
            </a:r>
            <a:endParaRPr kumimoji="0" lang="en-US" sz="2000" b="1" i="0" u="none" strike="noStrike" kern="1200" cap="none" spc="0" normalizeH="0" baseline="0" noProof="0" dirty="0">
              <a:ln>
                <a:noFill/>
              </a:ln>
              <a:solidFill>
                <a:prstClr val="white"/>
              </a:solidFill>
              <a:effectLst/>
              <a:uLnTx/>
              <a:uFillTx/>
              <a:latin typeface="IranNastaliq" panose="02020505000000020003" pitchFamily="18" charset="0"/>
              <a:cs typeface="B Yagut" panose="00000400000000000000" pitchFamily="2" charset="-78"/>
            </a:endParaRPr>
          </a:p>
        </p:txBody>
      </p:sp>
      <p:sp>
        <p:nvSpPr>
          <p:cNvPr id="12" name="Hexagon 11"/>
          <p:cNvSpPr/>
          <p:nvPr/>
        </p:nvSpPr>
        <p:spPr>
          <a:xfrm>
            <a:off x="1214655" y="3204023"/>
            <a:ext cx="9634197" cy="1277916"/>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fa-IR" sz="1900" b="0" i="0" u="none" strike="noStrike" kern="1200" cap="none" spc="0" normalizeH="0" baseline="0" noProof="0">
              <a:ln>
                <a:noFill/>
              </a:ln>
              <a:solidFill>
                <a:prstClr val="white"/>
              </a:solidFill>
              <a:effectLst/>
              <a:uLnTx/>
              <a:uFillTx/>
              <a:latin typeface="Corbel" panose="020B0503020204020204"/>
              <a:ea typeface="+mn-ea"/>
              <a:cs typeface="Tahoma" panose="020B0604030504040204" pitchFamily="34" charset="0"/>
            </a:endParaRPr>
          </a:p>
        </p:txBody>
      </p:sp>
      <p:sp>
        <p:nvSpPr>
          <p:cNvPr id="13" name="TextBox 12">
            <a:extLst>
              <a:ext uri="{FF2B5EF4-FFF2-40B4-BE49-F238E27FC236}">
                <a16:creationId xmlns:a16="http://schemas.microsoft.com/office/drawing/2014/main" id="{11FB7139-7FF1-591E-F9FD-ED430F532A45}"/>
              </a:ext>
            </a:extLst>
          </p:cNvPr>
          <p:cNvSpPr txBox="1"/>
          <p:nvPr/>
        </p:nvSpPr>
        <p:spPr>
          <a:xfrm>
            <a:off x="1487611" y="3330746"/>
            <a:ext cx="9122263" cy="830997"/>
          </a:xfrm>
          <a:prstGeom prst="rect">
            <a:avLst/>
          </a:prstGeom>
          <a:noFill/>
        </p:spPr>
        <p:txBody>
          <a:bodyPr wrap="square">
            <a:spAutoFit/>
          </a:bodyPr>
          <a:lstStyle/>
          <a:p>
            <a:pPr lvl="0" algn="ctr" rtl="1">
              <a:spcAft>
                <a:spcPts val="600"/>
              </a:spcAft>
              <a:defRPr/>
            </a:pPr>
            <a:r>
              <a:rPr lang="fa-IR" sz="2400" b="1" dirty="0">
                <a:latin typeface="IranNastaliq" panose="02020505000000020003" pitchFamily="18" charset="0"/>
                <a:cs typeface="B Yagut" panose="00000400000000000000" pitchFamily="2" charset="-78"/>
              </a:rPr>
              <a:t>6- اگر دانشجو موضوع پایان نامه خود را در موعد مقرر به ثبت نرساند تا زمان ثبت موضوع پایان‌نامه مجاز به شرکت در امتحان جامع پیش‌کارورزی نیست.</a:t>
            </a:r>
            <a:endParaRPr lang="en-US" sz="2400" b="1" dirty="0">
              <a:latin typeface="IranNastaliq" panose="02020505000000020003" pitchFamily="18" charset="0"/>
              <a:cs typeface="B Yagut" panose="00000400000000000000" pitchFamily="2" charset="-78"/>
            </a:endParaRPr>
          </a:p>
        </p:txBody>
      </p:sp>
      <p:sp>
        <p:nvSpPr>
          <p:cNvPr id="15" name="Hexagon 14"/>
          <p:cNvSpPr/>
          <p:nvPr/>
        </p:nvSpPr>
        <p:spPr>
          <a:xfrm>
            <a:off x="1146946" y="4625208"/>
            <a:ext cx="9647844" cy="1044730"/>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fa-IR" sz="1900" b="0" i="0" u="none" strike="noStrike" kern="1200" cap="none" spc="0" normalizeH="0" baseline="0" noProof="0">
              <a:ln>
                <a:noFill/>
              </a:ln>
              <a:solidFill>
                <a:prstClr val="white"/>
              </a:solidFill>
              <a:effectLst/>
              <a:uLnTx/>
              <a:uFillTx/>
              <a:latin typeface="Corbel" panose="020B0503020204020204"/>
              <a:ea typeface="+mn-ea"/>
              <a:cs typeface="Tahoma" panose="020B0604030504040204" pitchFamily="34" charset="0"/>
            </a:endParaRPr>
          </a:p>
        </p:txBody>
      </p:sp>
      <p:sp>
        <p:nvSpPr>
          <p:cNvPr id="20" name="TextBox 19">
            <a:extLst>
              <a:ext uri="{FF2B5EF4-FFF2-40B4-BE49-F238E27FC236}">
                <a16:creationId xmlns:a16="http://schemas.microsoft.com/office/drawing/2014/main" id="{11FB7139-7FF1-591E-F9FD-ED430F532A45}"/>
              </a:ext>
            </a:extLst>
          </p:cNvPr>
          <p:cNvSpPr txBox="1"/>
          <p:nvPr/>
        </p:nvSpPr>
        <p:spPr>
          <a:xfrm>
            <a:off x="1536852" y="4916740"/>
            <a:ext cx="9139252" cy="461665"/>
          </a:xfrm>
          <a:prstGeom prst="rect">
            <a:avLst/>
          </a:prstGeom>
          <a:noFill/>
        </p:spPr>
        <p:txBody>
          <a:bodyPr wrap="square">
            <a:spAutoFit/>
          </a:bodyPr>
          <a:lstStyle/>
          <a:p>
            <a:pPr lvl="0" algn="ctr" rtl="1">
              <a:spcAft>
                <a:spcPts val="600"/>
              </a:spcAft>
            </a:pPr>
            <a:r>
              <a:rPr lang="fa-IR" sz="2400" b="1" dirty="0">
                <a:latin typeface="IranNastaliq" panose="02020505000000020003" pitchFamily="18" charset="0"/>
                <a:cs typeface="B Yagut" panose="00000400000000000000" pitchFamily="2" charset="-78"/>
              </a:rPr>
              <a:t>7- فاصله زمان ثبت موضوع پایان نامه تا زمان دفاع از آن نباید کمتر از یکسال باشد</a:t>
            </a:r>
            <a:endParaRPr kumimoji="0" lang="en-US" sz="2400" b="1" i="0" u="none" strike="noStrike" kern="1200" cap="none" spc="0" normalizeH="0" baseline="0" noProof="0" dirty="0">
              <a:ln>
                <a:noFill/>
              </a:ln>
              <a:effectLst/>
              <a:uLnTx/>
              <a:uFillTx/>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311848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1+#ppt_w/2"/>
                                          </p:val>
                                        </p:tav>
                                        <p:tav tm="100000">
                                          <p:val>
                                            <p:strVal val="#ppt_x"/>
                                          </p:val>
                                        </p:tav>
                                      </p:tavLst>
                                    </p:anim>
                                    <p:anim calcmode="lin" valueType="num">
                                      <p:cBhvr additive="base">
                                        <p:cTn id="28" dur="500" fill="hold"/>
                                        <p:tgtEl>
                                          <p:spTgt spid="20"/>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1+#ppt_w/2"/>
                                          </p:val>
                                        </p:tav>
                                        <p:tav tm="100000">
                                          <p:val>
                                            <p:strVal val="#ppt_x"/>
                                          </p:val>
                                        </p:tav>
                                      </p:tavLst>
                                    </p:anim>
                                    <p:anim calcmode="lin" valueType="num">
                                      <p:cBhvr additive="base">
                                        <p:cTn id="32" dur="500" fill="hold"/>
                                        <p:tgtEl>
                                          <p:spTgt spid="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P spid="15" grpId="0" animBg="1"/>
      <p:bldP spid="2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8156D6D-F230-45E8-8794-3EAA71EC2F89}"/>
              </a:ext>
            </a:extLst>
          </p:cNvPr>
          <p:cNvSpPr>
            <a:spLocks noGrp="1"/>
          </p:cNvSpPr>
          <p:nvPr>
            <p:ph type="sldNum" sz="quarter" idx="12"/>
          </p:nvPr>
        </p:nvSpPr>
        <p:spPr/>
        <p:txBody>
          <a:bodyPr/>
          <a:lstStyle/>
          <a:p>
            <a:fld id="{F9065CFF-5C1C-46E7-905E-8C8FFBE3BC68}" type="slidenum">
              <a:rPr lang="en-US" smtClean="0"/>
              <a:t>29</a:t>
            </a:fld>
            <a:endParaRPr lang="en-US"/>
          </a:p>
        </p:txBody>
      </p:sp>
      <p:sp>
        <p:nvSpPr>
          <p:cNvPr id="4" name="TextBox 3">
            <a:extLst>
              <a:ext uri="{FF2B5EF4-FFF2-40B4-BE49-F238E27FC236}">
                <a16:creationId xmlns:a16="http://schemas.microsoft.com/office/drawing/2014/main" id="{3E72B866-47BC-4F70-8CF8-16FFF8573D84}"/>
              </a:ext>
            </a:extLst>
          </p:cNvPr>
          <p:cNvSpPr txBox="1"/>
          <p:nvPr/>
        </p:nvSpPr>
        <p:spPr>
          <a:xfrm>
            <a:off x="511279" y="797510"/>
            <a:ext cx="11513574" cy="5262979"/>
          </a:xfrm>
          <a:prstGeom prst="rect">
            <a:avLst/>
          </a:prstGeom>
          <a:noFill/>
        </p:spPr>
        <p:txBody>
          <a:bodyPr wrap="square">
            <a:spAutoFit/>
          </a:bodyPr>
          <a:lstStyle/>
          <a:p>
            <a:pPr algn="r" rtl="1"/>
            <a:r>
              <a:rPr lang="fa-IR" sz="2800" dirty="0">
                <a:cs typeface="B Yagut" panose="00000400000000000000" pitchFamily="2" charset="-78"/>
              </a:rPr>
              <a:t>مراحل ثبت پایان نامه: </a:t>
            </a:r>
          </a:p>
          <a:p>
            <a:pPr algn="r" rtl="1"/>
            <a:endParaRPr lang="fa-IR" sz="2800" dirty="0">
              <a:cs typeface="B Yagut" panose="00000400000000000000" pitchFamily="2" charset="-78"/>
            </a:endParaRPr>
          </a:p>
          <a:p>
            <a:pPr algn="r" rtl="1"/>
            <a:r>
              <a:rPr lang="fa-IR" sz="2800" dirty="0">
                <a:cs typeface="B Yagut" panose="00000400000000000000" pitchFamily="2" charset="-78"/>
              </a:rPr>
              <a:t>نگارش </a:t>
            </a:r>
            <a:r>
              <a:rPr lang="fa-IR" sz="2800" dirty="0" err="1">
                <a:cs typeface="B Yagut" panose="00000400000000000000" pitchFamily="2" charset="-78"/>
              </a:rPr>
              <a:t>پروپوزال</a:t>
            </a:r>
            <a:r>
              <a:rPr lang="fa-IR" sz="2800" dirty="0">
                <a:cs typeface="B Yagut" panose="00000400000000000000" pitchFamily="2" charset="-78"/>
              </a:rPr>
              <a:t>                    ثبت در سامانه </a:t>
            </a:r>
            <a:r>
              <a:rPr lang="fa-IR" sz="2800" dirty="0" err="1">
                <a:cs typeface="B Yagut" panose="00000400000000000000" pitchFamily="2" charset="-78"/>
              </a:rPr>
              <a:t>پژوهشیار</a:t>
            </a:r>
            <a:r>
              <a:rPr lang="fa-IR" sz="2800" dirty="0">
                <a:cs typeface="B Yagut" panose="00000400000000000000" pitchFamily="2" charset="-78"/>
              </a:rPr>
              <a:t>              بررسی و ارسال به گروه </a:t>
            </a:r>
          </a:p>
          <a:p>
            <a:pPr algn="r" rtl="1"/>
            <a:endParaRPr lang="fa-IR" sz="2800" dirty="0">
              <a:cs typeface="B Yagut" panose="00000400000000000000" pitchFamily="2" charset="-78"/>
            </a:endParaRPr>
          </a:p>
          <a:p>
            <a:pPr algn="r" rtl="1"/>
            <a:r>
              <a:rPr lang="fa-IR" sz="2800" dirty="0">
                <a:cs typeface="B Yagut" panose="00000400000000000000" pitchFamily="2" charset="-78"/>
              </a:rPr>
              <a:t>                   داوری و تأیید در گروه                      ارسال به دانشکده و تصویب در شورای </a:t>
            </a:r>
          </a:p>
          <a:p>
            <a:pPr algn="r" rtl="1"/>
            <a:endParaRPr lang="fa-IR" sz="2800" dirty="0">
              <a:cs typeface="B Yagut" panose="00000400000000000000" pitchFamily="2" charset="-78"/>
            </a:endParaRPr>
          </a:p>
          <a:p>
            <a:pPr algn="r" rtl="1"/>
            <a:r>
              <a:rPr lang="fa-IR" sz="2800" dirty="0">
                <a:cs typeface="B Yagut" panose="00000400000000000000" pitchFamily="2" charset="-78"/>
              </a:rPr>
              <a:t>پژوهشی دانشکده                    بررسی در کمیته مالی دانشکده              بررسی در کمیته </a:t>
            </a:r>
          </a:p>
          <a:p>
            <a:pPr algn="r" rtl="1"/>
            <a:endParaRPr lang="fa-IR" sz="2800" dirty="0">
              <a:cs typeface="B Yagut" panose="00000400000000000000" pitchFamily="2" charset="-78"/>
            </a:endParaRPr>
          </a:p>
          <a:p>
            <a:pPr algn="r" rtl="1"/>
            <a:r>
              <a:rPr lang="fa-IR" sz="2800" dirty="0">
                <a:cs typeface="B Yagut" panose="00000400000000000000" pitchFamily="2" charset="-78"/>
              </a:rPr>
              <a:t>اخلاق دانشگاه                                تصویب و ارسال به دانشگاه</a:t>
            </a:r>
          </a:p>
          <a:p>
            <a:pPr algn="r" rtl="1"/>
            <a:endParaRPr lang="fa-IR" sz="2800" dirty="0">
              <a:cs typeface="B Yagut" panose="00000400000000000000" pitchFamily="2" charset="-78"/>
            </a:endParaRPr>
          </a:p>
          <a:p>
            <a:pPr algn="r" rtl="1"/>
            <a:r>
              <a:rPr lang="fa-IR" sz="2800" dirty="0">
                <a:cs typeface="B Yagut" panose="00000400000000000000" pitchFamily="2" charset="-78"/>
              </a:rPr>
              <a:t>فاصله زمانی از زمان تصویب پروپوزال تا زمان دفاع بر اساس آیین‌نامه‌های کشوری حداقل یکسال است.  </a:t>
            </a:r>
            <a:endParaRPr lang="en-US" sz="2800" dirty="0">
              <a:cs typeface="B Yagut" panose="00000400000000000000" pitchFamily="2" charset="-78"/>
            </a:endParaRPr>
          </a:p>
        </p:txBody>
      </p:sp>
      <p:sp>
        <p:nvSpPr>
          <p:cNvPr id="6" name="Arrow: Left 5">
            <a:extLst>
              <a:ext uri="{FF2B5EF4-FFF2-40B4-BE49-F238E27FC236}">
                <a16:creationId xmlns:a16="http://schemas.microsoft.com/office/drawing/2014/main" id="{5A10CA5F-240D-4503-BEC9-90C96ED4848D}"/>
              </a:ext>
            </a:extLst>
          </p:cNvPr>
          <p:cNvSpPr/>
          <p:nvPr/>
        </p:nvSpPr>
        <p:spPr>
          <a:xfrm>
            <a:off x="10599863" y="2664381"/>
            <a:ext cx="899410" cy="13491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Left 6">
            <a:extLst>
              <a:ext uri="{FF2B5EF4-FFF2-40B4-BE49-F238E27FC236}">
                <a16:creationId xmlns:a16="http://schemas.microsoft.com/office/drawing/2014/main" id="{E7B2C0FD-9C39-40E1-BE7E-7AFDDD850650}"/>
              </a:ext>
            </a:extLst>
          </p:cNvPr>
          <p:cNvSpPr/>
          <p:nvPr/>
        </p:nvSpPr>
        <p:spPr>
          <a:xfrm>
            <a:off x="4168639" y="1902121"/>
            <a:ext cx="794478" cy="13491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Arrow: Left 7">
            <a:extLst>
              <a:ext uri="{FF2B5EF4-FFF2-40B4-BE49-F238E27FC236}">
                <a16:creationId xmlns:a16="http://schemas.microsoft.com/office/drawing/2014/main" id="{5B85292C-0080-4017-BA15-9FD0169E9E3B}"/>
              </a:ext>
            </a:extLst>
          </p:cNvPr>
          <p:cNvSpPr/>
          <p:nvPr/>
        </p:nvSpPr>
        <p:spPr>
          <a:xfrm>
            <a:off x="5850193" y="2731836"/>
            <a:ext cx="1229193" cy="14990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Left 8">
            <a:extLst>
              <a:ext uri="{FF2B5EF4-FFF2-40B4-BE49-F238E27FC236}">
                <a16:creationId xmlns:a16="http://schemas.microsoft.com/office/drawing/2014/main" id="{48C21920-106C-469E-A7B0-CC9F29A50558}"/>
              </a:ext>
            </a:extLst>
          </p:cNvPr>
          <p:cNvSpPr/>
          <p:nvPr/>
        </p:nvSpPr>
        <p:spPr>
          <a:xfrm>
            <a:off x="8504824" y="1795802"/>
            <a:ext cx="1004341" cy="14990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Left 9">
            <a:extLst>
              <a:ext uri="{FF2B5EF4-FFF2-40B4-BE49-F238E27FC236}">
                <a16:creationId xmlns:a16="http://schemas.microsoft.com/office/drawing/2014/main" id="{4CA5C21C-3802-4276-8D33-505CC67F6F4C}"/>
              </a:ext>
            </a:extLst>
          </p:cNvPr>
          <p:cNvSpPr/>
          <p:nvPr/>
        </p:nvSpPr>
        <p:spPr>
          <a:xfrm>
            <a:off x="8291982" y="3567749"/>
            <a:ext cx="1094281" cy="13491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Left 10">
            <a:extLst>
              <a:ext uri="{FF2B5EF4-FFF2-40B4-BE49-F238E27FC236}">
                <a16:creationId xmlns:a16="http://schemas.microsoft.com/office/drawing/2014/main" id="{C0908091-91BC-4ECC-8727-F931F98E66CA}"/>
              </a:ext>
            </a:extLst>
          </p:cNvPr>
          <p:cNvSpPr/>
          <p:nvPr/>
        </p:nvSpPr>
        <p:spPr>
          <a:xfrm>
            <a:off x="3380040" y="3545263"/>
            <a:ext cx="899410" cy="17988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Left 11">
            <a:extLst>
              <a:ext uri="{FF2B5EF4-FFF2-40B4-BE49-F238E27FC236}">
                <a16:creationId xmlns:a16="http://schemas.microsoft.com/office/drawing/2014/main" id="{512289A8-DF88-4C02-9EA1-2374C9AD17ED}"/>
              </a:ext>
            </a:extLst>
          </p:cNvPr>
          <p:cNvSpPr/>
          <p:nvPr/>
        </p:nvSpPr>
        <p:spPr>
          <a:xfrm>
            <a:off x="7649498" y="4371165"/>
            <a:ext cx="2451778" cy="13491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25260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 name="Rectangle: Rounded Corners 15">
            <a:extLst>
              <a:ext uri="{FF2B5EF4-FFF2-40B4-BE49-F238E27FC236}">
                <a16:creationId xmlns:a16="http://schemas.microsoft.com/office/drawing/2014/main" id="{F868056C-188C-AEE7-F352-4646B1AD0843}"/>
              </a:ext>
            </a:extLst>
          </p:cNvPr>
          <p:cNvSpPr/>
          <p:nvPr/>
        </p:nvSpPr>
        <p:spPr>
          <a:xfrm rot="10800000">
            <a:off x="2379406" y="160171"/>
            <a:ext cx="7798913"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1E569253-273D-F1D2-9649-29D963AD4828}"/>
              </a:ext>
            </a:extLst>
          </p:cNvPr>
          <p:cNvSpPr txBox="1"/>
          <p:nvPr/>
        </p:nvSpPr>
        <p:spPr>
          <a:xfrm>
            <a:off x="3021316" y="4606540"/>
            <a:ext cx="3061399" cy="1477328"/>
          </a:xfrm>
          <a:prstGeom prst="rect">
            <a:avLst/>
          </a:prstGeom>
          <a:noFill/>
        </p:spPr>
        <p:txBody>
          <a:bodyPr wrap="square">
            <a:spAutoFit/>
          </a:bodyPr>
          <a:lstStyle/>
          <a:p>
            <a:pPr algn="ctr" rtl="1">
              <a:spcAft>
                <a:spcPts val="600"/>
              </a:spcAft>
            </a:pPr>
            <a:r>
              <a:rPr lang="fa-IR" sz="4500" b="1" dirty="0">
                <a:solidFill>
                  <a:schemeClr val="bg1"/>
                </a:solidFill>
                <a:latin typeface="IranNastaliq" panose="02020505000000020003" pitchFamily="18" charset="0"/>
                <a:cs typeface="B Nazanin" panose="00000400000000000000" pitchFamily="2" charset="-78"/>
              </a:rPr>
              <a:t>خانم  معصومه حسن زاده</a:t>
            </a:r>
            <a:endParaRPr lang="fa-IR" sz="4500" b="1" i="0" dirty="0">
              <a:solidFill>
                <a:schemeClr val="bg1"/>
              </a:solidFill>
              <a:effectLst/>
              <a:latin typeface="IranNastaliq" panose="02020505000000020003" pitchFamily="18" charset="0"/>
              <a:cs typeface="B Nazanin" panose="00000400000000000000" pitchFamily="2" charset="-78"/>
            </a:endParaRPr>
          </a:p>
        </p:txBody>
      </p:sp>
      <p:sp>
        <p:nvSpPr>
          <p:cNvPr id="29" name="TextBox 28">
            <a:extLst>
              <a:ext uri="{FF2B5EF4-FFF2-40B4-BE49-F238E27FC236}">
                <a16:creationId xmlns:a16="http://schemas.microsoft.com/office/drawing/2014/main" id="{11FB7139-7FF1-591E-F9FD-ED430F532A45}"/>
              </a:ext>
            </a:extLst>
          </p:cNvPr>
          <p:cNvSpPr txBox="1"/>
          <p:nvPr/>
        </p:nvSpPr>
        <p:spPr>
          <a:xfrm>
            <a:off x="2451548" y="410988"/>
            <a:ext cx="7649496" cy="661720"/>
          </a:xfrm>
          <a:prstGeom prst="rect">
            <a:avLst/>
          </a:prstGeom>
          <a:noFill/>
        </p:spPr>
        <p:txBody>
          <a:bodyPr wrap="square">
            <a:spAutoFit/>
          </a:bodyPr>
          <a:lstStyle/>
          <a:p>
            <a:pPr algn="ctr" rtl="1">
              <a:spcAft>
                <a:spcPts val="600"/>
              </a:spcAft>
            </a:pPr>
            <a:r>
              <a:rPr lang="fa-IR" sz="37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مراحل برنامه آموزشی دوره پزشکی عمومی</a:t>
            </a:r>
            <a:endParaRPr lang="en-US" sz="37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9" name="Hexagon 8"/>
          <p:cNvSpPr/>
          <p:nvPr/>
        </p:nvSpPr>
        <p:spPr>
          <a:xfrm>
            <a:off x="8611335" y="1954084"/>
            <a:ext cx="3241679" cy="102232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0" name="TextBox 9">
            <a:extLst>
              <a:ext uri="{FF2B5EF4-FFF2-40B4-BE49-F238E27FC236}">
                <a16:creationId xmlns:a16="http://schemas.microsoft.com/office/drawing/2014/main" id="{11FB7139-7FF1-591E-F9FD-ED430F532A45}"/>
              </a:ext>
            </a:extLst>
          </p:cNvPr>
          <p:cNvSpPr txBox="1"/>
          <p:nvPr/>
        </p:nvSpPr>
        <p:spPr>
          <a:xfrm>
            <a:off x="8611335" y="2037692"/>
            <a:ext cx="3175464" cy="938719"/>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پنج نیمسال تحصیلی   </a:t>
            </a:r>
            <a:r>
              <a:rPr lang="fa-IR" sz="2600" b="1" dirty="0">
                <a:solidFill>
                  <a:schemeClr val="bg1"/>
                </a:solidFill>
                <a:latin typeface="IranNastaliq" panose="02020505000000020003" pitchFamily="18" charset="0"/>
                <a:cs typeface="B Yagut" panose="00000400000000000000" pitchFamily="2" charset="-78"/>
              </a:rPr>
              <a:t>(93/5 واحد)</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22" name="Hexagon 21"/>
          <p:cNvSpPr/>
          <p:nvPr/>
        </p:nvSpPr>
        <p:spPr>
          <a:xfrm>
            <a:off x="6276296" y="2485348"/>
            <a:ext cx="2656141" cy="179463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23" name="TextBox 22">
            <a:extLst>
              <a:ext uri="{FF2B5EF4-FFF2-40B4-BE49-F238E27FC236}">
                <a16:creationId xmlns:a16="http://schemas.microsoft.com/office/drawing/2014/main" id="{11FB7139-7FF1-591E-F9FD-ED430F532A45}"/>
              </a:ext>
            </a:extLst>
          </p:cNvPr>
          <p:cNvSpPr txBox="1"/>
          <p:nvPr/>
        </p:nvSpPr>
        <p:spPr>
          <a:xfrm>
            <a:off x="6428394" y="3081030"/>
            <a:ext cx="2351943" cy="553998"/>
          </a:xfrm>
          <a:prstGeom prst="rect">
            <a:avLst/>
          </a:prstGeom>
          <a:noFill/>
        </p:spPr>
        <p:txBody>
          <a:bodyPr wrap="square">
            <a:spAutoFit/>
          </a:bodyPr>
          <a:lstStyle/>
          <a:p>
            <a:pPr algn="ctr" rtl="1">
              <a:spcAft>
                <a:spcPts val="600"/>
              </a:spcAft>
            </a:pPr>
            <a:r>
              <a:rPr lang="fa-IR" sz="3000" b="1" dirty="0">
                <a:solidFill>
                  <a:schemeClr val="bg1"/>
                </a:solidFill>
                <a:latin typeface="IranNastaliq" panose="02020505000000020003" pitchFamily="18" charset="0"/>
                <a:cs typeface="B Yagut" panose="00000400000000000000" pitchFamily="2" charset="-78"/>
              </a:rPr>
              <a:t>مقطع علوم پایه</a:t>
            </a:r>
            <a:endParaRPr lang="en-US" sz="3000" b="0" i="0" dirty="0">
              <a:solidFill>
                <a:schemeClr val="bg1"/>
              </a:solidFill>
              <a:latin typeface="IranNastaliq" panose="02020505000000020003" pitchFamily="18" charset="0"/>
              <a:cs typeface="B Yagut" panose="00000400000000000000" pitchFamily="2" charset="-78"/>
            </a:endParaRPr>
          </a:p>
        </p:txBody>
      </p:sp>
      <p:sp>
        <p:nvSpPr>
          <p:cNvPr id="34" name="Hexagon 33"/>
          <p:cNvSpPr/>
          <p:nvPr/>
        </p:nvSpPr>
        <p:spPr>
          <a:xfrm>
            <a:off x="6276296" y="4455033"/>
            <a:ext cx="2656141" cy="179463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5" name="TextBox 34">
            <a:extLst>
              <a:ext uri="{FF2B5EF4-FFF2-40B4-BE49-F238E27FC236}">
                <a16:creationId xmlns:a16="http://schemas.microsoft.com/office/drawing/2014/main" id="{11FB7139-7FF1-591E-F9FD-ED430F532A45}"/>
              </a:ext>
            </a:extLst>
          </p:cNvPr>
          <p:cNvSpPr txBox="1"/>
          <p:nvPr/>
        </p:nvSpPr>
        <p:spPr>
          <a:xfrm>
            <a:off x="6417215" y="4919001"/>
            <a:ext cx="2351943" cy="1015663"/>
          </a:xfrm>
          <a:prstGeom prst="rect">
            <a:avLst/>
          </a:prstGeom>
          <a:noFill/>
        </p:spPr>
        <p:txBody>
          <a:bodyPr wrap="square">
            <a:spAutoFit/>
          </a:bodyPr>
          <a:lstStyle/>
          <a:p>
            <a:pPr algn="ctr" rtl="1">
              <a:spcAft>
                <a:spcPts val="600"/>
              </a:spcAft>
            </a:pPr>
            <a:r>
              <a:rPr lang="fa-IR" sz="3000" b="1" dirty="0">
                <a:solidFill>
                  <a:schemeClr val="bg1"/>
                </a:solidFill>
                <a:latin typeface="IranNastaliq" panose="02020505000000020003" pitchFamily="18" charset="0"/>
                <a:cs typeface="B Yagut" panose="00000400000000000000" pitchFamily="2" charset="-78"/>
              </a:rPr>
              <a:t>مقطع مقدمات بالینی</a:t>
            </a:r>
            <a:endParaRPr lang="en-US" sz="3000" b="0" i="0" dirty="0">
              <a:solidFill>
                <a:schemeClr val="bg1"/>
              </a:solidFill>
              <a:latin typeface="IranNastaliq" panose="02020505000000020003" pitchFamily="18" charset="0"/>
              <a:cs typeface="B Yagut" panose="00000400000000000000" pitchFamily="2" charset="-78"/>
            </a:endParaRPr>
          </a:p>
        </p:txBody>
      </p:sp>
      <p:sp>
        <p:nvSpPr>
          <p:cNvPr id="38" name="Hexagon 37"/>
          <p:cNvSpPr/>
          <p:nvPr/>
        </p:nvSpPr>
        <p:spPr>
          <a:xfrm>
            <a:off x="8780337" y="5369399"/>
            <a:ext cx="3241679" cy="102232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9" name="TextBox 38">
            <a:extLst>
              <a:ext uri="{FF2B5EF4-FFF2-40B4-BE49-F238E27FC236}">
                <a16:creationId xmlns:a16="http://schemas.microsoft.com/office/drawing/2014/main" id="{11FB7139-7FF1-591E-F9FD-ED430F532A45}"/>
              </a:ext>
            </a:extLst>
          </p:cNvPr>
          <p:cNvSpPr txBox="1"/>
          <p:nvPr/>
        </p:nvSpPr>
        <p:spPr>
          <a:xfrm>
            <a:off x="8822088" y="5492905"/>
            <a:ext cx="3109250" cy="954107"/>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Nazanin" panose="00000400000000000000" pitchFamily="2" charset="-78"/>
              </a:rPr>
              <a:t>دو نیمسال تحصیلی   </a:t>
            </a:r>
            <a:r>
              <a:rPr lang="fa-IR" sz="2600" b="1" dirty="0">
                <a:solidFill>
                  <a:schemeClr val="bg1"/>
                </a:solidFill>
                <a:latin typeface="IranNastaliq" panose="02020505000000020003" pitchFamily="18" charset="0"/>
                <a:cs typeface="B Nazanin" panose="00000400000000000000" pitchFamily="2" charset="-78"/>
              </a:rPr>
              <a:t>(35/4 واحد)</a:t>
            </a:r>
            <a:endParaRPr lang="en-US" sz="2600" b="0" i="0" dirty="0">
              <a:solidFill>
                <a:schemeClr val="bg1"/>
              </a:solidFill>
              <a:latin typeface="IranNastaliq" panose="02020505000000020003" pitchFamily="18" charset="0"/>
              <a:cs typeface="B Nazanin" panose="00000400000000000000" pitchFamily="2" charset="-78"/>
            </a:endParaRPr>
          </a:p>
        </p:txBody>
      </p:sp>
      <p:sp>
        <p:nvSpPr>
          <p:cNvPr id="40" name="Hexagon 39"/>
          <p:cNvSpPr/>
          <p:nvPr/>
        </p:nvSpPr>
        <p:spPr>
          <a:xfrm>
            <a:off x="3511468" y="2482713"/>
            <a:ext cx="2656141" cy="179463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1" name="TextBox 40">
            <a:extLst>
              <a:ext uri="{FF2B5EF4-FFF2-40B4-BE49-F238E27FC236}">
                <a16:creationId xmlns:a16="http://schemas.microsoft.com/office/drawing/2014/main" id="{11FB7139-7FF1-591E-F9FD-ED430F532A45}"/>
              </a:ext>
            </a:extLst>
          </p:cNvPr>
          <p:cNvSpPr txBox="1"/>
          <p:nvPr/>
        </p:nvSpPr>
        <p:spPr>
          <a:xfrm>
            <a:off x="3639663" y="2999142"/>
            <a:ext cx="2351943" cy="1015663"/>
          </a:xfrm>
          <a:prstGeom prst="rect">
            <a:avLst/>
          </a:prstGeom>
          <a:noFill/>
        </p:spPr>
        <p:txBody>
          <a:bodyPr wrap="square">
            <a:spAutoFit/>
          </a:bodyPr>
          <a:lstStyle/>
          <a:p>
            <a:pPr algn="ctr" rtl="1">
              <a:spcAft>
                <a:spcPts val="600"/>
              </a:spcAft>
            </a:pPr>
            <a:r>
              <a:rPr lang="fa-IR" sz="3000" b="1" dirty="0">
                <a:solidFill>
                  <a:schemeClr val="bg1"/>
                </a:solidFill>
                <a:latin typeface="IranNastaliq" panose="02020505000000020003" pitchFamily="18" charset="0"/>
                <a:cs typeface="B Yagut" panose="00000400000000000000" pitchFamily="2" charset="-78"/>
              </a:rPr>
              <a:t>مقطع کارآموزی بالینی</a:t>
            </a:r>
            <a:endParaRPr lang="en-US" sz="3000" b="0" i="0" dirty="0">
              <a:solidFill>
                <a:schemeClr val="bg1"/>
              </a:solidFill>
              <a:latin typeface="IranNastaliq" panose="02020505000000020003" pitchFamily="18" charset="0"/>
              <a:cs typeface="B Yagut" panose="00000400000000000000" pitchFamily="2" charset="-78"/>
            </a:endParaRPr>
          </a:p>
        </p:txBody>
      </p:sp>
      <p:sp>
        <p:nvSpPr>
          <p:cNvPr id="42" name="Hexagon 41"/>
          <p:cNvSpPr/>
          <p:nvPr/>
        </p:nvSpPr>
        <p:spPr>
          <a:xfrm>
            <a:off x="3511466" y="4416793"/>
            <a:ext cx="2656141" cy="1794639"/>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3" name="TextBox 42">
            <a:extLst>
              <a:ext uri="{FF2B5EF4-FFF2-40B4-BE49-F238E27FC236}">
                <a16:creationId xmlns:a16="http://schemas.microsoft.com/office/drawing/2014/main" id="{11FB7139-7FF1-591E-F9FD-ED430F532A45}"/>
              </a:ext>
            </a:extLst>
          </p:cNvPr>
          <p:cNvSpPr txBox="1"/>
          <p:nvPr/>
        </p:nvSpPr>
        <p:spPr>
          <a:xfrm>
            <a:off x="3627046" y="4912246"/>
            <a:ext cx="2351943" cy="1015663"/>
          </a:xfrm>
          <a:prstGeom prst="rect">
            <a:avLst/>
          </a:prstGeom>
          <a:noFill/>
        </p:spPr>
        <p:txBody>
          <a:bodyPr wrap="square">
            <a:spAutoFit/>
          </a:bodyPr>
          <a:lstStyle/>
          <a:p>
            <a:pPr algn="ctr" rtl="1">
              <a:spcAft>
                <a:spcPts val="600"/>
              </a:spcAft>
            </a:pPr>
            <a:r>
              <a:rPr lang="fa-IR" sz="3000" b="1" dirty="0">
                <a:solidFill>
                  <a:schemeClr val="bg1"/>
                </a:solidFill>
                <a:latin typeface="IranNastaliq" panose="02020505000000020003" pitchFamily="18" charset="0"/>
                <a:cs typeface="B Yagut" panose="00000400000000000000" pitchFamily="2" charset="-78"/>
              </a:rPr>
              <a:t>مقطع کارورزی بالینی</a:t>
            </a:r>
            <a:endParaRPr lang="en-US" sz="3000" b="0" i="0" dirty="0">
              <a:solidFill>
                <a:schemeClr val="bg1"/>
              </a:solidFill>
              <a:latin typeface="IranNastaliq" panose="02020505000000020003" pitchFamily="18" charset="0"/>
              <a:cs typeface="B Yagut" panose="00000400000000000000" pitchFamily="2" charset="-78"/>
            </a:endParaRPr>
          </a:p>
        </p:txBody>
      </p:sp>
      <p:sp>
        <p:nvSpPr>
          <p:cNvPr id="44" name="Hexagon 43"/>
          <p:cNvSpPr/>
          <p:nvPr/>
        </p:nvSpPr>
        <p:spPr>
          <a:xfrm>
            <a:off x="614211" y="1988704"/>
            <a:ext cx="3241679" cy="102232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5" name="TextBox 44">
            <a:extLst>
              <a:ext uri="{FF2B5EF4-FFF2-40B4-BE49-F238E27FC236}">
                <a16:creationId xmlns:a16="http://schemas.microsoft.com/office/drawing/2014/main" id="{11FB7139-7FF1-591E-F9FD-ED430F532A45}"/>
              </a:ext>
            </a:extLst>
          </p:cNvPr>
          <p:cNvSpPr txBox="1"/>
          <p:nvPr/>
        </p:nvSpPr>
        <p:spPr>
          <a:xfrm>
            <a:off x="666777" y="2138410"/>
            <a:ext cx="3109250" cy="954107"/>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پنج نیمسال تحصیلی   </a:t>
            </a:r>
            <a:r>
              <a:rPr lang="fa-IR" sz="2600" b="1" dirty="0">
                <a:solidFill>
                  <a:schemeClr val="bg1"/>
                </a:solidFill>
                <a:latin typeface="IranNastaliq" panose="02020505000000020003" pitchFamily="18" charset="0"/>
                <a:cs typeface="B Yagut" panose="00000400000000000000" pitchFamily="2" charset="-78"/>
              </a:rPr>
              <a:t>(94 واحد)</a:t>
            </a:r>
            <a:endParaRPr lang="en-US" sz="2600" b="0" i="0" dirty="0">
              <a:solidFill>
                <a:schemeClr val="bg1"/>
              </a:solidFill>
              <a:latin typeface="IranNastaliq" panose="02020505000000020003" pitchFamily="18" charset="0"/>
              <a:cs typeface="B Yagut" panose="00000400000000000000" pitchFamily="2" charset="-78"/>
            </a:endParaRPr>
          </a:p>
        </p:txBody>
      </p:sp>
      <p:sp>
        <p:nvSpPr>
          <p:cNvPr id="46" name="Hexagon 45"/>
          <p:cNvSpPr/>
          <p:nvPr/>
        </p:nvSpPr>
        <p:spPr>
          <a:xfrm>
            <a:off x="423255" y="5328546"/>
            <a:ext cx="3241679" cy="1022327"/>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7" name="TextBox 46">
            <a:extLst>
              <a:ext uri="{FF2B5EF4-FFF2-40B4-BE49-F238E27FC236}">
                <a16:creationId xmlns:a16="http://schemas.microsoft.com/office/drawing/2014/main" id="{11FB7139-7FF1-591E-F9FD-ED430F532A45}"/>
              </a:ext>
            </a:extLst>
          </p:cNvPr>
          <p:cNvSpPr txBox="1"/>
          <p:nvPr/>
        </p:nvSpPr>
        <p:spPr>
          <a:xfrm>
            <a:off x="460006" y="5425440"/>
            <a:ext cx="3109250" cy="954107"/>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سه نیمسال تحصیلی   </a:t>
            </a:r>
            <a:r>
              <a:rPr lang="fa-IR" sz="2600" b="1" dirty="0">
                <a:solidFill>
                  <a:schemeClr val="bg1"/>
                </a:solidFill>
                <a:latin typeface="IranNastaliq" panose="02020505000000020003" pitchFamily="18" charset="0"/>
                <a:cs typeface="B Yagut" panose="00000400000000000000" pitchFamily="2" charset="-78"/>
              </a:rPr>
              <a:t>(78 واحد)</a:t>
            </a:r>
            <a:endParaRPr lang="en-US" sz="2600" b="0"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249141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500" fill="hold"/>
                                        <p:tgtEl>
                                          <p:spTgt spid="22"/>
                                        </p:tgtEl>
                                        <p:attrNameLst>
                                          <p:attrName>ppt_w</p:attrName>
                                        </p:attrNameLst>
                                      </p:cBhvr>
                                      <p:tavLst>
                                        <p:tav tm="0">
                                          <p:val>
                                            <p:fltVal val="0"/>
                                          </p:val>
                                        </p:tav>
                                        <p:tav tm="100000">
                                          <p:val>
                                            <p:strVal val="#ppt_w"/>
                                          </p:val>
                                        </p:tav>
                                      </p:tavLst>
                                    </p:anim>
                                    <p:anim calcmode="lin" valueType="num">
                                      <p:cBhvr>
                                        <p:cTn id="13" dur="500" fill="hold"/>
                                        <p:tgtEl>
                                          <p:spTgt spid="22"/>
                                        </p:tgtEl>
                                        <p:attrNameLst>
                                          <p:attrName>ppt_h</p:attrName>
                                        </p:attrNameLst>
                                      </p:cBhvr>
                                      <p:tavLst>
                                        <p:tav tm="0">
                                          <p:val>
                                            <p:fltVal val="0"/>
                                          </p:val>
                                        </p:tav>
                                        <p:tav tm="100000">
                                          <p:val>
                                            <p:strVal val="#ppt_h"/>
                                          </p:val>
                                        </p:tav>
                                      </p:tavLst>
                                    </p:anim>
                                    <p:animEffect transition="in" filter="fade">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0-#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35"/>
                                        </p:tgtEl>
                                        <p:attrNameLst>
                                          <p:attrName>style.visibility</p:attrName>
                                        </p:attrNameLst>
                                      </p:cBhvr>
                                      <p:to>
                                        <p:strVal val="visible"/>
                                      </p:to>
                                    </p:set>
                                    <p:anim calcmode="lin" valueType="num">
                                      <p:cBhvr>
                                        <p:cTn id="29" dur="500" fill="hold"/>
                                        <p:tgtEl>
                                          <p:spTgt spid="35"/>
                                        </p:tgtEl>
                                        <p:attrNameLst>
                                          <p:attrName>ppt_w</p:attrName>
                                        </p:attrNameLst>
                                      </p:cBhvr>
                                      <p:tavLst>
                                        <p:tav tm="0">
                                          <p:val>
                                            <p:fltVal val="0"/>
                                          </p:val>
                                        </p:tav>
                                        <p:tav tm="100000">
                                          <p:val>
                                            <p:strVal val="#ppt_w"/>
                                          </p:val>
                                        </p:tav>
                                      </p:tavLst>
                                    </p:anim>
                                    <p:anim calcmode="lin" valueType="num">
                                      <p:cBhvr>
                                        <p:cTn id="30" dur="500" fill="hold"/>
                                        <p:tgtEl>
                                          <p:spTgt spid="35"/>
                                        </p:tgtEl>
                                        <p:attrNameLst>
                                          <p:attrName>ppt_h</p:attrName>
                                        </p:attrNameLst>
                                      </p:cBhvr>
                                      <p:tavLst>
                                        <p:tav tm="0">
                                          <p:val>
                                            <p:fltVal val="0"/>
                                          </p:val>
                                        </p:tav>
                                        <p:tav tm="100000">
                                          <p:val>
                                            <p:strVal val="#ppt_h"/>
                                          </p:val>
                                        </p:tav>
                                      </p:tavLst>
                                    </p:anim>
                                    <p:animEffect transition="in" filter="fade">
                                      <p:cBhvr>
                                        <p:cTn id="31" dur="500"/>
                                        <p:tgtEl>
                                          <p:spTgt spid="35"/>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34"/>
                                        </p:tgtEl>
                                        <p:attrNameLst>
                                          <p:attrName>style.visibility</p:attrName>
                                        </p:attrNameLst>
                                      </p:cBhvr>
                                      <p:to>
                                        <p:strVal val="visible"/>
                                      </p:to>
                                    </p:set>
                                    <p:anim calcmode="lin" valueType="num">
                                      <p:cBhvr>
                                        <p:cTn id="34" dur="500" fill="hold"/>
                                        <p:tgtEl>
                                          <p:spTgt spid="34"/>
                                        </p:tgtEl>
                                        <p:attrNameLst>
                                          <p:attrName>ppt_w</p:attrName>
                                        </p:attrNameLst>
                                      </p:cBhvr>
                                      <p:tavLst>
                                        <p:tav tm="0">
                                          <p:val>
                                            <p:fltVal val="0"/>
                                          </p:val>
                                        </p:tav>
                                        <p:tav tm="100000">
                                          <p:val>
                                            <p:strVal val="#ppt_w"/>
                                          </p:val>
                                        </p:tav>
                                      </p:tavLst>
                                    </p:anim>
                                    <p:anim calcmode="lin" valueType="num">
                                      <p:cBhvr>
                                        <p:cTn id="35" dur="500" fill="hold"/>
                                        <p:tgtEl>
                                          <p:spTgt spid="34"/>
                                        </p:tgtEl>
                                        <p:attrNameLst>
                                          <p:attrName>ppt_h</p:attrName>
                                        </p:attrNameLst>
                                      </p:cBhvr>
                                      <p:tavLst>
                                        <p:tav tm="0">
                                          <p:val>
                                            <p:fltVal val="0"/>
                                          </p:val>
                                        </p:tav>
                                        <p:tav tm="100000">
                                          <p:val>
                                            <p:strVal val="#ppt_h"/>
                                          </p:val>
                                        </p:tav>
                                      </p:tavLst>
                                    </p:anim>
                                    <p:animEffect transition="in" filter="fade">
                                      <p:cBhvr>
                                        <p:cTn id="36" dur="500"/>
                                        <p:tgtEl>
                                          <p:spTgt spid="34"/>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grpId="0" nodeType="clickEffect">
                                  <p:stCondLst>
                                    <p:cond delay="0"/>
                                  </p:stCondLst>
                                  <p:childTnLst>
                                    <p:set>
                                      <p:cBhvr>
                                        <p:cTn id="40" dur="1" fill="hold">
                                          <p:stCondLst>
                                            <p:cond delay="0"/>
                                          </p:stCondLst>
                                        </p:cTn>
                                        <p:tgtEl>
                                          <p:spTgt spid="39"/>
                                        </p:tgtEl>
                                        <p:attrNameLst>
                                          <p:attrName>style.visibility</p:attrName>
                                        </p:attrNameLst>
                                      </p:cBhvr>
                                      <p:to>
                                        <p:strVal val="visible"/>
                                      </p:to>
                                    </p:set>
                                    <p:anim calcmode="lin" valueType="num">
                                      <p:cBhvr additive="base">
                                        <p:cTn id="41" dur="500" fill="hold"/>
                                        <p:tgtEl>
                                          <p:spTgt spid="39"/>
                                        </p:tgtEl>
                                        <p:attrNameLst>
                                          <p:attrName>ppt_x</p:attrName>
                                        </p:attrNameLst>
                                      </p:cBhvr>
                                      <p:tavLst>
                                        <p:tav tm="0">
                                          <p:val>
                                            <p:strVal val="0-#ppt_w/2"/>
                                          </p:val>
                                        </p:tav>
                                        <p:tav tm="100000">
                                          <p:val>
                                            <p:strVal val="#ppt_x"/>
                                          </p:val>
                                        </p:tav>
                                      </p:tavLst>
                                    </p:anim>
                                    <p:anim calcmode="lin" valueType="num">
                                      <p:cBhvr additive="base">
                                        <p:cTn id="42" dur="500" fill="hold"/>
                                        <p:tgtEl>
                                          <p:spTgt spid="39"/>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 calcmode="lin" valueType="num">
                                      <p:cBhvr additive="base">
                                        <p:cTn id="45" dur="500" fill="hold"/>
                                        <p:tgtEl>
                                          <p:spTgt spid="38"/>
                                        </p:tgtEl>
                                        <p:attrNameLst>
                                          <p:attrName>ppt_x</p:attrName>
                                        </p:attrNameLst>
                                      </p:cBhvr>
                                      <p:tavLst>
                                        <p:tav tm="0">
                                          <p:val>
                                            <p:strVal val="0-#ppt_w/2"/>
                                          </p:val>
                                        </p:tav>
                                        <p:tav tm="100000">
                                          <p:val>
                                            <p:strVal val="#ppt_x"/>
                                          </p:val>
                                        </p:tav>
                                      </p:tavLst>
                                    </p:anim>
                                    <p:anim calcmode="lin" valueType="num">
                                      <p:cBhvr additive="base">
                                        <p:cTn id="46" dur="500" fill="hold"/>
                                        <p:tgtEl>
                                          <p:spTgt spid="38"/>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grpId="0" nodeType="clickEffect">
                                  <p:stCondLst>
                                    <p:cond delay="0"/>
                                  </p:stCondLst>
                                  <p:childTnLst>
                                    <p:set>
                                      <p:cBhvr>
                                        <p:cTn id="50" dur="1" fill="hold">
                                          <p:stCondLst>
                                            <p:cond delay="0"/>
                                          </p:stCondLst>
                                        </p:cTn>
                                        <p:tgtEl>
                                          <p:spTgt spid="41"/>
                                        </p:tgtEl>
                                        <p:attrNameLst>
                                          <p:attrName>style.visibility</p:attrName>
                                        </p:attrNameLst>
                                      </p:cBhvr>
                                      <p:to>
                                        <p:strVal val="visible"/>
                                      </p:to>
                                    </p:set>
                                    <p:anim calcmode="lin" valueType="num">
                                      <p:cBhvr>
                                        <p:cTn id="51" dur="500" fill="hold"/>
                                        <p:tgtEl>
                                          <p:spTgt spid="41"/>
                                        </p:tgtEl>
                                        <p:attrNameLst>
                                          <p:attrName>ppt_w</p:attrName>
                                        </p:attrNameLst>
                                      </p:cBhvr>
                                      <p:tavLst>
                                        <p:tav tm="0">
                                          <p:val>
                                            <p:fltVal val="0"/>
                                          </p:val>
                                        </p:tav>
                                        <p:tav tm="100000">
                                          <p:val>
                                            <p:strVal val="#ppt_w"/>
                                          </p:val>
                                        </p:tav>
                                      </p:tavLst>
                                    </p:anim>
                                    <p:anim calcmode="lin" valueType="num">
                                      <p:cBhvr>
                                        <p:cTn id="52" dur="500" fill="hold"/>
                                        <p:tgtEl>
                                          <p:spTgt spid="41"/>
                                        </p:tgtEl>
                                        <p:attrNameLst>
                                          <p:attrName>ppt_h</p:attrName>
                                        </p:attrNameLst>
                                      </p:cBhvr>
                                      <p:tavLst>
                                        <p:tav tm="0">
                                          <p:val>
                                            <p:fltVal val="0"/>
                                          </p:val>
                                        </p:tav>
                                        <p:tav tm="100000">
                                          <p:val>
                                            <p:strVal val="#ppt_h"/>
                                          </p:val>
                                        </p:tav>
                                      </p:tavLst>
                                    </p:anim>
                                    <p:animEffect transition="in" filter="fade">
                                      <p:cBhvr>
                                        <p:cTn id="53" dur="500"/>
                                        <p:tgtEl>
                                          <p:spTgt spid="41"/>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40"/>
                                        </p:tgtEl>
                                        <p:attrNameLst>
                                          <p:attrName>style.visibility</p:attrName>
                                        </p:attrNameLst>
                                      </p:cBhvr>
                                      <p:to>
                                        <p:strVal val="visible"/>
                                      </p:to>
                                    </p:set>
                                    <p:anim calcmode="lin" valueType="num">
                                      <p:cBhvr>
                                        <p:cTn id="56" dur="500" fill="hold"/>
                                        <p:tgtEl>
                                          <p:spTgt spid="40"/>
                                        </p:tgtEl>
                                        <p:attrNameLst>
                                          <p:attrName>ppt_w</p:attrName>
                                        </p:attrNameLst>
                                      </p:cBhvr>
                                      <p:tavLst>
                                        <p:tav tm="0">
                                          <p:val>
                                            <p:fltVal val="0"/>
                                          </p:val>
                                        </p:tav>
                                        <p:tav tm="100000">
                                          <p:val>
                                            <p:strVal val="#ppt_w"/>
                                          </p:val>
                                        </p:tav>
                                      </p:tavLst>
                                    </p:anim>
                                    <p:anim calcmode="lin" valueType="num">
                                      <p:cBhvr>
                                        <p:cTn id="57" dur="500" fill="hold"/>
                                        <p:tgtEl>
                                          <p:spTgt spid="40"/>
                                        </p:tgtEl>
                                        <p:attrNameLst>
                                          <p:attrName>ppt_h</p:attrName>
                                        </p:attrNameLst>
                                      </p:cBhvr>
                                      <p:tavLst>
                                        <p:tav tm="0">
                                          <p:val>
                                            <p:fltVal val="0"/>
                                          </p:val>
                                        </p:tav>
                                        <p:tav tm="100000">
                                          <p:val>
                                            <p:strVal val="#ppt_h"/>
                                          </p:val>
                                        </p:tav>
                                      </p:tavLst>
                                    </p:anim>
                                    <p:animEffect transition="in" filter="fade">
                                      <p:cBhvr>
                                        <p:cTn id="58" dur="500"/>
                                        <p:tgtEl>
                                          <p:spTgt spid="40"/>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45"/>
                                        </p:tgtEl>
                                        <p:attrNameLst>
                                          <p:attrName>style.visibility</p:attrName>
                                        </p:attrNameLst>
                                      </p:cBhvr>
                                      <p:to>
                                        <p:strVal val="visible"/>
                                      </p:to>
                                    </p:set>
                                    <p:anim calcmode="lin" valueType="num">
                                      <p:cBhvr additive="base">
                                        <p:cTn id="63" dur="500" fill="hold"/>
                                        <p:tgtEl>
                                          <p:spTgt spid="45"/>
                                        </p:tgtEl>
                                        <p:attrNameLst>
                                          <p:attrName>ppt_x</p:attrName>
                                        </p:attrNameLst>
                                      </p:cBhvr>
                                      <p:tavLst>
                                        <p:tav tm="0">
                                          <p:val>
                                            <p:strVal val="1+#ppt_w/2"/>
                                          </p:val>
                                        </p:tav>
                                        <p:tav tm="100000">
                                          <p:val>
                                            <p:strVal val="#ppt_x"/>
                                          </p:val>
                                        </p:tav>
                                      </p:tavLst>
                                    </p:anim>
                                    <p:anim calcmode="lin" valueType="num">
                                      <p:cBhvr additive="base">
                                        <p:cTn id="64" dur="500" fill="hold"/>
                                        <p:tgtEl>
                                          <p:spTgt spid="45"/>
                                        </p:tgtEl>
                                        <p:attrNameLst>
                                          <p:attrName>ppt_y</p:attrName>
                                        </p:attrNameLst>
                                      </p:cBhvr>
                                      <p:tavLst>
                                        <p:tav tm="0">
                                          <p:val>
                                            <p:strVal val="#ppt_y"/>
                                          </p:val>
                                        </p:tav>
                                        <p:tav tm="100000">
                                          <p:val>
                                            <p:strVal val="#ppt_y"/>
                                          </p:val>
                                        </p:tav>
                                      </p:tavLst>
                                    </p:anim>
                                  </p:childTnLst>
                                </p:cTn>
                              </p:par>
                              <p:par>
                                <p:cTn id="65" presetID="2" presetClass="entr" presetSubtype="2" fill="hold" grpId="0" nodeType="withEffect">
                                  <p:stCondLst>
                                    <p:cond delay="0"/>
                                  </p:stCondLst>
                                  <p:childTnLst>
                                    <p:set>
                                      <p:cBhvr>
                                        <p:cTn id="66" dur="1" fill="hold">
                                          <p:stCondLst>
                                            <p:cond delay="0"/>
                                          </p:stCondLst>
                                        </p:cTn>
                                        <p:tgtEl>
                                          <p:spTgt spid="44"/>
                                        </p:tgtEl>
                                        <p:attrNameLst>
                                          <p:attrName>style.visibility</p:attrName>
                                        </p:attrNameLst>
                                      </p:cBhvr>
                                      <p:to>
                                        <p:strVal val="visible"/>
                                      </p:to>
                                    </p:set>
                                    <p:anim calcmode="lin" valueType="num">
                                      <p:cBhvr additive="base">
                                        <p:cTn id="67" dur="500" fill="hold"/>
                                        <p:tgtEl>
                                          <p:spTgt spid="44"/>
                                        </p:tgtEl>
                                        <p:attrNameLst>
                                          <p:attrName>ppt_x</p:attrName>
                                        </p:attrNameLst>
                                      </p:cBhvr>
                                      <p:tavLst>
                                        <p:tav tm="0">
                                          <p:val>
                                            <p:strVal val="1+#ppt_w/2"/>
                                          </p:val>
                                        </p:tav>
                                        <p:tav tm="100000">
                                          <p:val>
                                            <p:strVal val="#ppt_x"/>
                                          </p:val>
                                        </p:tav>
                                      </p:tavLst>
                                    </p:anim>
                                    <p:anim calcmode="lin" valueType="num">
                                      <p:cBhvr additive="base">
                                        <p:cTn id="68" dur="500" fill="hold"/>
                                        <p:tgtEl>
                                          <p:spTgt spid="44"/>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grpId="0" nodeType="clickEffect">
                                  <p:stCondLst>
                                    <p:cond delay="0"/>
                                  </p:stCondLst>
                                  <p:childTnLst>
                                    <p:set>
                                      <p:cBhvr>
                                        <p:cTn id="72" dur="1" fill="hold">
                                          <p:stCondLst>
                                            <p:cond delay="0"/>
                                          </p:stCondLst>
                                        </p:cTn>
                                        <p:tgtEl>
                                          <p:spTgt spid="43"/>
                                        </p:tgtEl>
                                        <p:attrNameLst>
                                          <p:attrName>style.visibility</p:attrName>
                                        </p:attrNameLst>
                                      </p:cBhvr>
                                      <p:to>
                                        <p:strVal val="visible"/>
                                      </p:to>
                                    </p:set>
                                    <p:anim calcmode="lin" valueType="num">
                                      <p:cBhvr>
                                        <p:cTn id="73" dur="500" fill="hold"/>
                                        <p:tgtEl>
                                          <p:spTgt spid="43"/>
                                        </p:tgtEl>
                                        <p:attrNameLst>
                                          <p:attrName>ppt_w</p:attrName>
                                        </p:attrNameLst>
                                      </p:cBhvr>
                                      <p:tavLst>
                                        <p:tav tm="0">
                                          <p:val>
                                            <p:fltVal val="0"/>
                                          </p:val>
                                        </p:tav>
                                        <p:tav tm="100000">
                                          <p:val>
                                            <p:strVal val="#ppt_w"/>
                                          </p:val>
                                        </p:tav>
                                      </p:tavLst>
                                    </p:anim>
                                    <p:anim calcmode="lin" valueType="num">
                                      <p:cBhvr>
                                        <p:cTn id="74" dur="500" fill="hold"/>
                                        <p:tgtEl>
                                          <p:spTgt spid="43"/>
                                        </p:tgtEl>
                                        <p:attrNameLst>
                                          <p:attrName>ppt_h</p:attrName>
                                        </p:attrNameLst>
                                      </p:cBhvr>
                                      <p:tavLst>
                                        <p:tav tm="0">
                                          <p:val>
                                            <p:fltVal val="0"/>
                                          </p:val>
                                        </p:tav>
                                        <p:tav tm="100000">
                                          <p:val>
                                            <p:strVal val="#ppt_h"/>
                                          </p:val>
                                        </p:tav>
                                      </p:tavLst>
                                    </p:anim>
                                    <p:animEffect transition="in" filter="fade">
                                      <p:cBhvr>
                                        <p:cTn id="75" dur="500"/>
                                        <p:tgtEl>
                                          <p:spTgt spid="43"/>
                                        </p:tgtEl>
                                      </p:cBhvr>
                                    </p:animEffect>
                                  </p:childTnLst>
                                </p:cTn>
                              </p:par>
                              <p:par>
                                <p:cTn id="76" presetID="53" presetClass="entr" presetSubtype="16" fill="hold" grpId="0" nodeType="withEffect">
                                  <p:stCondLst>
                                    <p:cond delay="0"/>
                                  </p:stCondLst>
                                  <p:childTnLst>
                                    <p:set>
                                      <p:cBhvr>
                                        <p:cTn id="77" dur="1" fill="hold">
                                          <p:stCondLst>
                                            <p:cond delay="0"/>
                                          </p:stCondLst>
                                        </p:cTn>
                                        <p:tgtEl>
                                          <p:spTgt spid="42"/>
                                        </p:tgtEl>
                                        <p:attrNameLst>
                                          <p:attrName>style.visibility</p:attrName>
                                        </p:attrNameLst>
                                      </p:cBhvr>
                                      <p:to>
                                        <p:strVal val="visible"/>
                                      </p:to>
                                    </p:set>
                                    <p:anim calcmode="lin" valueType="num">
                                      <p:cBhvr>
                                        <p:cTn id="78" dur="500" fill="hold"/>
                                        <p:tgtEl>
                                          <p:spTgt spid="42"/>
                                        </p:tgtEl>
                                        <p:attrNameLst>
                                          <p:attrName>ppt_w</p:attrName>
                                        </p:attrNameLst>
                                      </p:cBhvr>
                                      <p:tavLst>
                                        <p:tav tm="0">
                                          <p:val>
                                            <p:fltVal val="0"/>
                                          </p:val>
                                        </p:tav>
                                        <p:tav tm="100000">
                                          <p:val>
                                            <p:strVal val="#ppt_w"/>
                                          </p:val>
                                        </p:tav>
                                      </p:tavLst>
                                    </p:anim>
                                    <p:anim calcmode="lin" valueType="num">
                                      <p:cBhvr>
                                        <p:cTn id="79" dur="500" fill="hold"/>
                                        <p:tgtEl>
                                          <p:spTgt spid="42"/>
                                        </p:tgtEl>
                                        <p:attrNameLst>
                                          <p:attrName>ppt_h</p:attrName>
                                        </p:attrNameLst>
                                      </p:cBhvr>
                                      <p:tavLst>
                                        <p:tav tm="0">
                                          <p:val>
                                            <p:fltVal val="0"/>
                                          </p:val>
                                        </p:tav>
                                        <p:tav tm="100000">
                                          <p:val>
                                            <p:strVal val="#ppt_h"/>
                                          </p:val>
                                        </p:tav>
                                      </p:tavLst>
                                    </p:anim>
                                    <p:animEffect transition="in" filter="fade">
                                      <p:cBhvr>
                                        <p:cTn id="80" dur="500"/>
                                        <p:tgtEl>
                                          <p:spTgt spid="42"/>
                                        </p:tgtEl>
                                      </p:cBhvr>
                                    </p:animEffect>
                                  </p:childTnLst>
                                </p:cTn>
                              </p:par>
                            </p:childTnLst>
                          </p:cTn>
                        </p:par>
                      </p:childTnLst>
                    </p:cTn>
                  </p:par>
                  <p:par>
                    <p:cTn id="81" fill="hold">
                      <p:stCondLst>
                        <p:cond delay="indefinite"/>
                      </p:stCondLst>
                      <p:childTnLst>
                        <p:par>
                          <p:cTn id="82" fill="hold">
                            <p:stCondLst>
                              <p:cond delay="0"/>
                            </p:stCondLst>
                            <p:childTnLst>
                              <p:par>
                                <p:cTn id="83" presetID="2" presetClass="entr" presetSubtype="2" fill="hold" grpId="0" nodeType="clickEffect">
                                  <p:stCondLst>
                                    <p:cond delay="0"/>
                                  </p:stCondLst>
                                  <p:childTnLst>
                                    <p:set>
                                      <p:cBhvr>
                                        <p:cTn id="84" dur="1" fill="hold">
                                          <p:stCondLst>
                                            <p:cond delay="0"/>
                                          </p:stCondLst>
                                        </p:cTn>
                                        <p:tgtEl>
                                          <p:spTgt spid="47"/>
                                        </p:tgtEl>
                                        <p:attrNameLst>
                                          <p:attrName>style.visibility</p:attrName>
                                        </p:attrNameLst>
                                      </p:cBhvr>
                                      <p:to>
                                        <p:strVal val="visible"/>
                                      </p:to>
                                    </p:set>
                                    <p:anim calcmode="lin" valueType="num">
                                      <p:cBhvr additive="base">
                                        <p:cTn id="85" dur="500" fill="hold"/>
                                        <p:tgtEl>
                                          <p:spTgt spid="47"/>
                                        </p:tgtEl>
                                        <p:attrNameLst>
                                          <p:attrName>ppt_x</p:attrName>
                                        </p:attrNameLst>
                                      </p:cBhvr>
                                      <p:tavLst>
                                        <p:tav tm="0">
                                          <p:val>
                                            <p:strVal val="1+#ppt_w/2"/>
                                          </p:val>
                                        </p:tav>
                                        <p:tav tm="100000">
                                          <p:val>
                                            <p:strVal val="#ppt_x"/>
                                          </p:val>
                                        </p:tav>
                                      </p:tavLst>
                                    </p:anim>
                                    <p:anim calcmode="lin" valueType="num">
                                      <p:cBhvr additive="base">
                                        <p:cTn id="86" dur="500" fill="hold"/>
                                        <p:tgtEl>
                                          <p:spTgt spid="47"/>
                                        </p:tgtEl>
                                        <p:attrNameLst>
                                          <p:attrName>ppt_y</p:attrName>
                                        </p:attrNameLst>
                                      </p:cBhvr>
                                      <p:tavLst>
                                        <p:tav tm="0">
                                          <p:val>
                                            <p:strVal val="#ppt_y"/>
                                          </p:val>
                                        </p:tav>
                                        <p:tav tm="100000">
                                          <p:val>
                                            <p:strVal val="#ppt_y"/>
                                          </p:val>
                                        </p:tav>
                                      </p:tavLst>
                                    </p:anim>
                                  </p:childTnLst>
                                </p:cTn>
                              </p:par>
                              <p:par>
                                <p:cTn id="87" presetID="2" presetClass="entr" presetSubtype="2" fill="hold" grpId="0" nodeType="withEffect">
                                  <p:stCondLst>
                                    <p:cond delay="0"/>
                                  </p:stCondLst>
                                  <p:childTnLst>
                                    <p:set>
                                      <p:cBhvr>
                                        <p:cTn id="88" dur="1" fill="hold">
                                          <p:stCondLst>
                                            <p:cond delay="0"/>
                                          </p:stCondLst>
                                        </p:cTn>
                                        <p:tgtEl>
                                          <p:spTgt spid="46"/>
                                        </p:tgtEl>
                                        <p:attrNameLst>
                                          <p:attrName>style.visibility</p:attrName>
                                        </p:attrNameLst>
                                      </p:cBhvr>
                                      <p:to>
                                        <p:strVal val="visible"/>
                                      </p:to>
                                    </p:set>
                                    <p:anim calcmode="lin" valueType="num">
                                      <p:cBhvr additive="base">
                                        <p:cTn id="89" dur="500" fill="hold"/>
                                        <p:tgtEl>
                                          <p:spTgt spid="46"/>
                                        </p:tgtEl>
                                        <p:attrNameLst>
                                          <p:attrName>ppt_x</p:attrName>
                                        </p:attrNameLst>
                                      </p:cBhvr>
                                      <p:tavLst>
                                        <p:tav tm="0">
                                          <p:val>
                                            <p:strVal val="1+#ppt_w/2"/>
                                          </p:val>
                                        </p:tav>
                                        <p:tav tm="100000">
                                          <p:val>
                                            <p:strVal val="#ppt_x"/>
                                          </p:val>
                                        </p:tav>
                                      </p:tavLst>
                                    </p:anim>
                                    <p:anim calcmode="lin" valueType="num">
                                      <p:cBhvr additive="base">
                                        <p:cTn id="90" dur="500" fill="hold"/>
                                        <p:tgtEl>
                                          <p:spTgt spid="4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22" grpId="0" animBg="1"/>
      <p:bldP spid="23" grpId="0"/>
      <p:bldP spid="34" grpId="0" animBg="1"/>
      <p:bldP spid="35" grpId="0"/>
      <p:bldP spid="38" grpId="0" animBg="1"/>
      <p:bldP spid="39" grpId="0"/>
      <p:bldP spid="40" grpId="0" animBg="1"/>
      <p:bldP spid="41" grpId="0"/>
      <p:bldP spid="42" grpId="0" animBg="1"/>
      <p:bldP spid="43" grpId="0"/>
      <p:bldP spid="44" grpId="0" animBg="1"/>
      <p:bldP spid="45" grpId="0"/>
      <p:bldP spid="46" grpId="0" animBg="1"/>
      <p:bldP spid="4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523541" y="498949"/>
            <a:ext cx="6989129" cy="630942"/>
          </a:xfrm>
          <a:prstGeom prst="rect">
            <a:avLst/>
          </a:prstGeom>
          <a:noFill/>
        </p:spPr>
        <p:txBody>
          <a:bodyPr wrap="square">
            <a:spAutoFit/>
          </a:bodyPr>
          <a:lstStyle/>
          <a:p>
            <a:pPr algn="ctr" rtl="1">
              <a:spcAft>
                <a:spcPts val="600"/>
              </a:spcAft>
            </a:pPr>
            <a:r>
              <a:rPr lang="fa-IR" sz="35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فارغ‌التحصیلی دانشجو </a:t>
            </a:r>
            <a:endParaRPr lang="en-US" sz="35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0" name="Hexagon 9"/>
          <p:cNvSpPr/>
          <p:nvPr/>
        </p:nvSpPr>
        <p:spPr>
          <a:xfrm>
            <a:off x="1081517" y="2697914"/>
            <a:ext cx="9934452" cy="1301681"/>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1" name="TextBox 10">
            <a:extLst>
              <a:ext uri="{FF2B5EF4-FFF2-40B4-BE49-F238E27FC236}">
                <a16:creationId xmlns:a16="http://schemas.microsoft.com/office/drawing/2014/main" id="{11FB7139-7FF1-591E-F9FD-ED430F532A45}"/>
              </a:ext>
            </a:extLst>
          </p:cNvPr>
          <p:cNvSpPr txBox="1"/>
          <p:nvPr/>
        </p:nvSpPr>
        <p:spPr>
          <a:xfrm>
            <a:off x="1167028" y="2899433"/>
            <a:ext cx="9681825" cy="815608"/>
          </a:xfrm>
          <a:prstGeom prst="rect">
            <a:avLst/>
          </a:prstGeom>
          <a:noFill/>
        </p:spPr>
        <p:txBody>
          <a:bodyPr wrap="square">
            <a:spAutoFit/>
          </a:bodyPr>
          <a:lstStyle/>
          <a:p>
            <a:pPr algn="ctr" rtl="1">
              <a:spcAft>
                <a:spcPts val="600"/>
              </a:spcAft>
            </a:pPr>
            <a:r>
              <a:rPr lang="fa-IR" sz="2350" b="1" i="0" dirty="0">
                <a:solidFill>
                  <a:schemeClr val="bg1"/>
                </a:solidFill>
                <a:latin typeface="IranNastaliq" panose="02020505000000020003" pitchFamily="18" charset="0"/>
                <a:cs typeface="B Yagut" panose="00000400000000000000" pitchFamily="2" charset="-78"/>
              </a:rPr>
              <a:t>1- زمان فارغ التحصیلی دانشجو زمانی است که تمامی واحدهای درسی خود از جمله پایان‌نامه را گذرانده باشد و در آزمون صلاحیت بالینی قبول شود (هر کدام که مؤخر باشد).</a:t>
            </a:r>
            <a:endParaRPr lang="en-US" sz="2350" b="1" i="0" dirty="0">
              <a:solidFill>
                <a:schemeClr val="bg1"/>
              </a:solidFill>
              <a:latin typeface="IranNastaliq" panose="02020505000000020003" pitchFamily="18" charset="0"/>
              <a:cs typeface="B Yagut" panose="00000400000000000000" pitchFamily="2" charset="-78"/>
            </a:endParaRPr>
          </a:p>
        </p:txBody>
      </p:sp>
      <p:sp>
        <p:nvSpPr>
          <p:cNvPr id="12" name="Hexagon 11"/>
          <p:cNvSpPr/>
          <p:nvPr/>
        </p:nvSpPr>
        <p:spPr>
          <a:xfrm>
            <a:off x="1081517" y="4132874"/>
            <a:ext cx="9934451" cy="1449864"/>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13" name="TextBox 12">
            <a:extLst>
              <a:ext uri="{FF2B5EF4-FFF2-40B4-BE49-F238E27FC236}">
                <a16:creationId xmlns:a16="http://schemas.microsoft.com/office/drawing/2014/main" id="{11FB7139-7FF1-591E-F9FD-ED430F532A45}"/>
              </a:ext>
            </a:extLst>
          </p:cNvPr>
          <p:cNvSpPr txBox="1"/>
          <p:nvPr/>
        </p:nvSpPr>
        <p:spPr>
          <a:xfrm>
            <a:off x="1436357" y="4259597"/>
            <a:ext cx="9340633" cy="1200329"/>
          </a:xfrm>
          <a:prstGeom prst="rect">
            <a:avLst/>
          </a:prstGeom>
          <a:noFill/>
        </p:spPr>
        <p:txBody>
          <a:bodyPr wrap="square">
            <a:spAutoFit/>
          </a:bodyPr>
          <a:lstStyle/>
          <a:p>
            <a:pPr algn="ctr" rtl="1">
              <a:spcAft>
                <a:spcPts val="600"/>
              </a:spcAft>
            </a:pPr>
            <a:r>
              <a:rPr lang="fa-IR" sz="2400" b="1" dirty="0">
                <a:solidFill>
                  <a:schemeClr val="bg1"/>
                </a:solidFill>
                <a:latin typeface="IranNastaliq" panose="02020505000000020003" pitchFamily="18" charset="0"/>
                <a:cs typeface="B Yagut" panose="00000400000000000000" pitchFamily="2" charset="-78"/>
              </a:rPr>
              <a:t>2</a:t>
            </a:r>
            <a:r>
              <a:rPr lang="fa-IR" sz="2400" b="1" i="0" dirty="0">
                <a:solidFill>
                  <a:schemeClr val="bg1"/>
                </a:solidFill>
                <a:latin typeface="IranNastaliq" panose="02020505000000020003" pitchFamily="18" charset="0"/>
                <a:cs typeface="B Yagut" panose="00000400000000000000" pitchFamily="2" charset="-78"/>
              </a:rPr>
              <a:t>- کلیه دانشجویان موظف به دفاع از پایان نامه در آخرین ترم تحصیلی هستند و اگر دانشجویی نتواند در چهارچوب سنوات مجاز تحصیلی دفاع و نمره قبولی کسب نماید، علیرغم اینکه کلیه واحدهای درسی را گذرانده‌اند، اخراج خواهند شد.</a:t>
            </a:r>
            <a:endParaRPr lang="en-US" sz="2400" b="1" i="0" dirty="0">
              <a:solidFill>
                <a:schemeClr val="bg1"/>
              </a:solidFill>
              <a:latin typeface="IranNastaliq" panose="02020505000000020003" pitchFamily="18" charset="0"/>
              <a:cs typeface="B Yagut" panose="00000400000000000000" pitchFamily="2" charset="-78"/>
            </a:endParaRPr>
          </a:p>
        </p:txBody>
      </p:sp>
    </p:spTree>
    <p:extLst>
      <p:ext uri="{BB962C8B-B14F-4D97-AF65-F5344CB8AC3E}">
        <p14:creationId xmlns:p14="http://schemas.microsoft.com/office/powerpoint/2010/main" val="110578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1+#ppt_w/2"/>
                                          </p:val>
                                        </p:tav>
                                        <p:tav tm="100000">
                                          <p:val>
                                            <p:strVal val="#ppt_x"/>
                                          </p:val>
                                        </p:tav>
                                      </p:tavLst>
                                    </p:anim>
                                    <p:anim calcmode="lin" valueType="num">
                                      <p:cBhvr additive="base">
                                        <p:cTn id="8" dur="500" fill="hold"/>
                                        <p:tgtEl>
                                          <p:spTgt spid="11"/>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1+#ppt_w/2"/>
                                          </p:val>
                                        </p:tav>
                                        <p:tav tm="100000">
                                          <p:val>
                                            <p:strVal val="#ppt_x"/>
                                          </p:val>
                                        </p:tav>
                                      </p:tavLst>
                                    </p:anim>
                                    <p:anim calcmode="lin" valueType="num">
                                      <p:cBhvr additive="base">
                                        <p:cTn id="12"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additive="base">
                                        <p:cTn id="17" dur="500" fill="hold"/>
                                        <p:tgtEl>
                                          <p:spTgt spid="13"/>
                                        </p:tgtEl>
                                        <p:attrNameLst>
                                          <p:attrName>ppt_x</p:attrName>
                                        </p:attrNameLst>
                                      </p:cBhvr>
                                      <p:tavLst>
                                        <p:tav tm="0">
                                          <p:val>
                                            <p:strVal val="0-#ppt_w/2"/>
                                          </p:val>
                                        </p:tav>
                                        <p:tav tm="100000">
                                          <p:val>
                                            <p:strVal val="#ppt_x"/>
                                          </p:val>
                                        </p:tav>
                                      </p:tavLst>
                                    </p:anim>
                                    <p:anim calcmode="lin" valueType="num">
                                      <p:cBhvr additive="base">
                                        <p:cTn id="18" dur="500" fill="hold"/>
                                        <p:tgtEl>
                                          <p:spTgt spid="13"/>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0-#ppt_w/2"/>
                                          </p:val>
                                        </p:tav>
                                        <p:tav tm="100000">
                                          <p:val>
                                            <p:strVal val="#ppt_x"/>
                                          </p:val>
                                        </p:tav>
                                      </p:tavLst>
                                    </p:anim>
                                    <p:anim calcmode="lin" valueType="num">
                                      <p:cBhvr additive="base">
                                        <p:cTn id="22"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p:bldP spid="12" grpId="0" animBg="1"/>
      <p:bldP spid="13" grpId="0"/>
    </p:bld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 name="Hexagon 40"/>
          <p:cNvSpPr/>
          <p:nvPr/>
        </p:nvSpPr>
        <p:spPr>
          <a:xfrm>
            <a:off x="599090" y="2913402"/>
            <a:ext cx="4183448" cy="1001734"/>
          </a:xfrm>
          <a:prstGeom prst="hexagon">
            <a:avLst/>
          </a:prstGeom>
          <a:solidFill>
            <a:srgbClr val="FF6C0C"/>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40" name="Hexagon 39"/>
          <p:cNvSpPr/>
          <p:nvPr/>
        </p:nvSpPr>
        <p:spPr>
          <a:xfrm>
            <a:off x="1807421" y="4395120"/>
            <a:ext cx="7836907" cy="1161212"/>
          </a:xfrm>
          <a:prstGeom prst="hexagon">
            <a:avLst/>
          </a:prstGeom>
          <a:solidFill>
            <a:srgbClr val="FF6C0C"/>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166914"/>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690814" y="441581"/>
            <a:ext cx="6486968" cy="692497"/>
          </a:xfrm>
          <a:prstGeom prst="rect">
            <a:avLst/>
          </a:prstGeom>
          <a:noFill/>
        </p:spPr>
        <p:txBody>
          <a:bodyPr wrap="square">
            <a:spAutoFit/>
          </a:bodyPr>
          <a:lstStyle/>
          <a:p>
            <a:pPr algn="ctr" rtl="1">
              <a:spcAft>
                <a:spcPts val="600"/>
              </a:spcAft>
            </a:pPr>
            <a:r>
              <a:rPr lang="fa-IR" sz="3900" b="1" dirty="0">
                <a:solidFill>
                  <a:schemeClr val="bg1"/>
                </a:solidFill>
                <a:latin typeface="IranNastaliq" panose="02020505000000020003" pitchFamily="18" charset="0"/>
                <a:cs typeface="B Yagut" panose="00000400000000000000" pitchFamily="2" charset="-78"/>
              </a:rPr>
              <a:t>راه‌های ارتباطی با دانشکده پزشکی</a:t>
            </a:r>
            <a:endParaRPr lang="en-US" sz="3900" b="0" i="0" dirty="0">
              <a:solidFill>
                <a:schemeClr val="bg1"/>
              </a:solidFill>
              <a:latin typeface="IranNastaliq" panose="02020505000000020003" pitchFamily="18" charset="0"/>
              <a:cs typeface="B Yagut" panose="00000400000000000000" pitchFamily="2" charset="-78"/>
            </a:endParaRPr>
          </a:p>
        </p:txBody>
      </p:sp>
      <p:sp>
        <p:nvSpPr>
          <p:cNvPr id="22" name="Oval 21">
            <a:extLst>
              <a:ext uri="{FF2B5EF4-FFF2-40B4-BE49-F238E27FC236}">
                <a16:creationId xmlns:a16="http://schemas.microsoft.com/office/drawing/2014/main" id="{87831F71-99BE-EC91-7437-449EBC56F69B}"/>
              </a:ext>
            </a:extLst>
          </p:cNvPr>
          <p:cNvSpPr/>
          <p:nvPr/>
        </p:nvSpPr>
        <p:spPr>
          <a:xfrm>
            <a:off x="10677992" y="3054739"/>
            <a:ext cx="899922" cy="873315"/>
          </a:xfrm>
          <a:prstGeom prst="ellipse">
            <a:avLst/>
          </a:prstGeom>
          <a:solidFill>
            <a:srgbClr val="FF6C0C"/>
          </a:solidFill>
          <a:ln w="12700" cap="flat" cmpd="sng" algn="ctr">
            <a:noFill/>
            <a:prstDash val="solid"/>
            <a:miter lim="800000"/>
          </a:ln>
          <a:effectLst>
            <a:outerShdw blurRad="190500" sx="102000" sy="102000" algn="ctr" rotWithShape="0">
              <a:prstClr val="black">
                <a:alpha val="3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3B4B"/>
              </a:solidFill>
              <a:effectLst/>
              <a:uLnTx/>
              <a:uFillTx/>
              <a:latin typeface="Montserrat" pitchFamily="2" charset="0"/>
              <a:cs typeface="Arial"/>
            </a:endParaRPr>
          </a:p>
        </p:txBody>
      </p:sp>
      <p:pic>
        <p:nvPicPr>
          <p:cNvPr id="23" name="Picture 22">
            <a:extLst>
              <a:ext uri="{FF2B5EF4-FFF2-40B4-BE49-F238E27FC236}">
                <a16:creationId xmlns:a16="http://schemas.microsoft.com/office/drawing/2014/main" id="{ABD92E69-2883-545A-55E1-9E97047062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6193" y="3225220"/>
            <a:ext cx="643520" cy="532352"/>
          </a:xfrm>
          <a:prstGeom prst="rect">
            <a:avLst/>
          </a:prstGeom>
        </p:spPr>
      </p:pic>
      <p:sp>
        <p:nvSpPr>
          <p:cNvPr id="26" name="Oval 25">
            <a:extLst>
              <a:ext uri="{FF2B5EF4-FFF2-40B4-BE49-F238E27FC236}">
                <a16:creationId xmlns:a16="http://schemas.microsoft.com/office/drawing/2014/main" id="{ED7DA0E9-B70A-5D1B-4A0D-90CDD047A42B}"/>
              </a:ext>
            </a:extLst>
          </p:cNvPr>
          <p:cNvSpPr/>
          <p:nvPr/>
        </p:nvSpPr>
        <p:spPr>
          <a:xfrm>
            <a:off x="4952577" y="2986153"/>
            <a:ext cx="947684" cy="912020"/>
          </a:xfrm>
          <a:prstGeom prst="ellipse">
            <a:avLst/>
          </a:prstGeom>
          <a:solidFill>
            <a:srgbClr val="FF6C0C"/>
          </a:solidFill>
          <a:ln w="12700" cap="flat" cmpd="sng" algn="ctr">
            <a:noFill/>
            <a:prstDash val="solid"/>
            <a:miter lim="800000"/>
          </a:ln>
          <a:effectLst>
            <a:outerShdw blurRad="190500" sx="102000" sy="102000" algn="ctr" rotWithShape="0">
              <a:prstClr val="black">
                <a:alpha val="3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3B4B"/>
              </a:solidFill>
              <a:effectLst/>
              <a:uLnTx/>
              <a:uFillTx/>
              <a:latin typeface="Montserrat" panose="00000500000000000000" pitchFamily="2" charset="0"/>
              <a:cs typeface="Arial"/>
            </a:endParaRPr>
          </a:p>
        </p:txBody>
      </p:sp>
      <p:pic>
        <p:nvPicPr>
          <p:cNvPr id="27" name="Picture 26">
            <a:extLst>
              <a:ext uri="{FF2B5EF4-FFF2-40B4-BE49-F238E27FC236}">
                <a16:creationId xmlns:a16="http://schemas.microsoft.com/office/drawing/2014/main" id="{4A7813F1-0583-FBD0-3656-A12B890B207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01747" y="3160541"/>
            <a:ext cx="524128" cy="513123"/>
          </a:xfrm>
          <a:prstGeom prst="rect">
            <a:avLst/>
          </a:prstGeom>
        </p:spPr>
      </p:pic>
      <p:sp>
        <p:nvSpPr>
          <p:cNvPr id="28" name="Oval 27">
            <a:extLst>
              <a:ext uri="{FF2B5EF4-FFF2-40B4-BE49-F238E27FC236}">
                <a16:creationId xmlns:a16="http://schemas.microsoft.com/office/drawing/2014/main" id="{2E94FA85-2F25-F9DB-4CC9-4B550BD1FD69}"/>
              </a:ext>
            </a:extLst>
          </p:cNvPr>
          <p:cNvSpPr/>
          <p:nvPr/>
        </p:nvSpPr>
        <p:spPr>
          <a:xfrm>
            <a:off x="9791925" y="4519975"/>
            <a:ext cx="912648" cy="904064"/>
          </a:xfrm>
          <a:prstGeom prst="ellipse">
            <a:avLst/>
          </a:prstGeom>
          <a:solidFill>
            <a:srgbClr val="FF6C0C"/>
          </a:solidFill>
          <a:ln w="12700" cap="flat" cmpd="sng" algn="ctr">
            <a:noFill/>
            <a:prstDash val="solid"/>
            <a:miter lim="800000"/>
          </a:ln>
          <a:effectLst>
            <a:outerShdw blurRad="190500" sx="102000" sy="102000" algn="ctr" rotWithShape="0">
              <a:prstClr val="black">
                <a:alpha val="3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3B4B"/>
              </a:solidFill>
              <a:effectLst/>
              <a:uLnTx/>
              <a:uFillTx/>
              <a:latin typeface="Montserrat" panose="00000500000000000000" pitchFamily="2" charset="0"/>
              <a:cs typeface="Arial"/>
            </a:endParaRPr>
          </a:p>
        </p:txBody>
      </p:sp>
      <p:pic>
        <p:nvPicPr>
          <p:cNvPr id="29" name="Picture 28">
            <a:extLst>
              <a:ext uri="{FF2B5EF4-FFF2-40B4-BE49-F238E27FC236}">
                <a16:creationId xmlns:a16="http://schemas.microsoft.com/office/drawing/2014/main" id="{4E00D55A-1D40-C04C-BFCF-6F0B4FCB645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006577" y="4681582"/>
            <a:ext cx="485388" cy="483139"/>
          </a:xfrm>
          <a:prstGeom prst="rect">
            <a:avLst/>
          </a:prstGeom>
        </p:spPr>
      </p:pic>
      <p:sp>
        <p:nvSpPr>
          <p:cNvPr id="30" name="Hexagon 29"/>
          <p:cNvSpPr/>
          <p:nvPr/>
        </p:nvSpPr>
        <p:spPr>
          <a:xfrm>
            <a:off x="6614286" y="2975637"/>
            <a:ext cx="3927681" cy="1001734"/>
          </a:xfrm>
          <a:prstGeom prst="hexagon">
            <a:avLst/>
          </a:prstGeom>
          <a:solidFill>
            <a:srgbClr val="FF6C0C"/>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31" name="TextBox 30">
            <a:extLst>
              <a:ext uri="{FF2B5EF4-FFF2-40B4-BE49-F238E27FC236}">
                <a16:creationId xmlns:a16="http://schemas.microsoft.com/office/drawing/2014/main" id="{11FB7139-7FF1-591E-F9FD-ED430F532A45}"/>
              </a:ext>
            </a:extLst>
          </p:cNvPr>
          <p:cNvSpPr txBox="1"/>
          <p:nvPr/>
        </p:nvSpPr>
        <p:spPr>
          <a:xfrm>
            <a:off x="6831212" y="3195825"/>
            <a:ext cx="3439235" cy="523220"/>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تلفن: 06633120133</a:t>
            </a:r>
            <a:endParaRPr lang="en-US" sz="2800" b="0" i="0" dirty="0">
              <a:solidFill>
                <a:schemeClr val="bg1"/>
              </a:solidFill>
              <a:latin typeface="IranNastaliq" panose="02020505000000020003" pitchFamily="18" charset="0"/>
              <a:cs typeface="B Yagut" panose="00000400000000000000" pitchFamily="2" charset="-78"/>
            </a:endParaRPr>
          </a:p>
        </p:txBody>
      </p:sp>
      <p:sp>
        <p:nvSpPr>
          <p:cNvPr id="35" name="TextBox 34">
            <a:extLst>
              <a:ext uri="{FF2B5EF4-FFF2-40B4-BE49-F238E27FC236}">
                <a16:creationId xmlns:a16="http://schemas.microsoft.com/office/drawing/2014/main" id="{11FB7139-7FF1-591E-F9FD-ED430F532A45}"/>
              </a:ext>
            </a:extLst>
          </p:cNvPr>
          <p:cNvSpPr txBox="1"/>
          <p:nvPr/>
        </p:nvSpPr>
        <p:spPr>
          <a:xfrm>
            <a:off x="2449700" y="4551057"/>
            <a:ext cx="6552347" cy="892552"/>
          </a:xfrm>
          <a:prstGeom prst="rect">
            <a:avLst/>
          </a:prstGeom>
          <a:noFill/>
        </p:spPr>
        <p:txBody>
          <a:bodyPr wrap="square">
            <a:spAutoFit/>
          </a:bodyPr>
          <a:lstStyle/>
          <a:p>
            <a:pPr algn="ctr" rtl="1">
              <a:spcAft>
                <a:spcPts val="600"/>
              </a:spcAft>
            </a:pPr>
            <a:r>
              <a:rPr lang="fa-IR" sz="2600" b="1" dirty="0">
                <a:solidFill>
                  <a:schemeClr val="bg1"/>
                </a:solidFill>
                <a:latin typeface="IranNastaliq" panose="02020505000000020003" pitchFamily="18" charset="0"/>
                <a:cs typeface="B Yagut" panose="00000400000000000000" pitchFamily="2" charset="-78"/>
              </a:rPr>
              <a:t>آدرس: خرم آباد، کیلومتر 4 جاده خرم آباد- برروجرد، پردیس علوم پزشکی لرستان، دانشکده پزشکی</a:t>
            </a:r>
            <a:endParaRPr lang="en-US" sz="2600" b="0" i="0" dirty="0">
              <a:solidFill>
                <a:schemeClr val="bg1"/>
              </a:solidFill>
              <a:latin typeface="Times New Roman" panose="02020603050405020304" pitchFamily="18" charset="0"/>
              <a:cs typeface="B Yagut" panose="00000400000000000000" pitchFamily="2" charset="-78"/>
            </a:endParaRPr>
          </a:p>
        </p:txBody>
      </p:sp>
      <p:sp>
        <p:nvSpPr>
          <p:cNvPr id="39" name="TextBox 38">
            <a:extLst>
              <a:ext uri="{FF2B5EF4-FFF2-40B4-BE49-F238E27FC236}">
                <a16:creationId xmlns:a16="http://schemas.microsoft.com/office/drawing/2014/main" id="{11FB7139-7FF1-591E-F9FD-ED430F532A45}"/>
              </a:ext>
            </a:extLst>
          </p:cNvPr>
          <p:cNvSpPr txBox="1"/>
          <p:nvPr/>
        </p:nvSpPr>
        <p:spPr>
          <a:xfrm>
            <a:off x="631235" y="3150444"/>
            <a:ext cx="3982678" cy="523220"/>
          </a:xfrm>
          <a:prstGeom prst="rect">
            <a:avLst/>
          </a:prstGeom>
          <a:noFill/>
        </p:spPr>
        <p:txBody>
          <a:bodyPr wrap="square">
            <a:spAutoFit/>
          </a:bodyPr>
          <a:lstStyle/>
          <a:p>
            <a:pPr algn="ctr" rtl="1">
              <a:spcAft>
                <a:spcPts val="600"/>
              </a:spcAft>
            </a:pPr>
            <a:r>
              <a:rPr lang="fa-IR" sz="2800" b="1" dirty="0">
                <a:solidFill>
                  <a:schemeClr val="bg1"/>
                </a:solidFill>
                <a:latin typeface="IranNastaliq" panose="02020505000000020003" pitchFamily="18" charset="0"/>
                <a:cs typeface="B Yagut" panose="00000400000000000000" pitchFamily="2" charset="-78"/>
              </a:rPr>
              <a:t>ایمیل: </a:t>
            </a:r>
            <a:r>
              <a:rPr lang="en-US" sz="2400" b="1" dirty="0">
                <a:solidFill>
                  <a:schemeClr val="bg1"/>
                </a:solidFill>
                <a:latin typeface="Times New Roman" panose="02020603050405020304" pitchFamily="18" charset="0"/>
                <a:cs typeface="B Yagut" panose="00000400000000000000" pitchFamily="2" charset="-78"/>
              </a:rPr>
              <a:t>medicine@lums.ac.ir</a:t>
            </a:r>
            <a:endParaRPr lang="en-US" sz="2400" b="0" i="0" dirty="0">
              <a:solidFill>
                <a:schemeClr val="bg1"/>
              </a:solidFill>
              <a:latin typeface="Times New Roman" panose="02020603050405020304" pitchFamily="18" charset="0"/>
              <a:cs typeface="B Yagut" panose="00000400000000000000" pitchFamily="2" charset="-78"/>
            </a:endParaRPr>
          </a:p>
        </p:txBody>
      </p:sp>
    </p:spTree>
    <p:extLst>
      <p:ext uri="{BB962C8B-B14F-4D97-AF65-F5344CB8AC3E}">
        <p14:creationId xmlns:p14="http://schemas.microsoft.com/office/powerpoint/2010/main" val="57841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500" fill="hold"/>
                                        <p:tgtEl>
                                          <p:spTgt spid="23"/>
                                        </p:tgtEl>
                                        <p:attrNameLst>
                                          <p:attrName>ppt_w</p:attrName>
                                        </p:attrNameLst>
                                      </p:cBhvr>
                                      <p:tavLst>
                                        <p:tav tm="0">
                                          <p:val>
                                            <p:fltVal val="0"/>
                                          </p:val>
                                        </p:tav>
                                        <p:tav tm="100000">
                                          <p:val>
                                            <p:strVal val="#ppt_w"/>
                                          </p:val>
                                        </p:tav>
                                      </p:tavLst>
                                    </p:anim>
                                    <p:anim calcmode="lin" valueType="num">
                                      <p:cBhvr>
                                        <p:cTn id="8" dur="500" fill="hold"/>
                                        <p:tgtEl>
                                          <p:spTgt spid="23"/>
                                        </p:tgtEl>
                                        <p:attrNameLst>
                                          <p:attrName>ppt_h</p:attrName>
                                        </p:attrNameLst>
                                      </p:cBhvr>
                                      <p:tavLst>
                                        <p:tav tm="0">
                                          <p:val>
                                            <p:fltVal val="0"/>
                                          </p:val>
                                        </p:tav>
                                        <p:tav tm="100000">
                                          <p:val>
                                            <p:strVal val="#ppt_h"/>
                                          </p:val>
                                        </p:tav>
                                      </p:tavLst>
                                    </p:anim>
                                    <p:animEffect transition="in" filter="fade">
                                      <p:cBhvr>
                                        <p:cTn id="9" dur="500"/>
                                        <p:tgtEl>
                                          <p:spTgt spid="23"/>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2"/>
                                        </p:tgtEl>
                                        <p:attrNameLst>
                                          <p:attrName>style.visibility</p:attrName>
                                        </p:attrNameLst>
                                      </p:cBhvr>
                                      <p:to>
                                        <p:strVal val="visible"/>
                                      </p:to>
                                    </p:set>
                                    <p:anim calcmode="lin" valueType="num">
                                      <p:cBhvr>
                                        <p:cTn id="12" dur="500" fill="hold"/>
                                        <p:tgtEl>
                                          <p:spTgt spid="22"/>
                                        </p:tgtEl>
                                        <p:attrNameLst>
                                          <p:attrName>ppt_w</p:attrName>
                                        </p:attrNameLst>
                                      </p:cBhvr>
                                      <p:tavLst>
                                        <p:tav tm="0">
                                          <p:val>
                                            <p:fltVal val="0"/>
                                          </p:val>
                                        </p:tav>
                                        <p:tav tm="100000">
                                          <p:val>
                                            <p:strVal val="#ppt_w"/>
                                          </p:val>
                                        </p:tav>
                                      </p:tavLst>
                                    </p:anim>
                                    <p:anim calcmode="lin" valueType="num">
                                      <p:cBhvr>
                                        <p:cTn id="13" dur="500" fill="hold"/>
                                        <p:tgtEl>
                                          <p:spTgt spid="22"/>
                                        </p:tgtEl>
                                        <p:attrNameLst>
                                          <p:attrName>ppt_h</p:attrName>
                                        </p:attrNameLst>
                                      </p:cBhvr>
                                      <p:tavLst>
                                        <p:tav tm="0">
                                          <p:val>
                                            <p:fltVal val="0"/>
                                          </p:val>
                                        </p:tav>
                                        <p:tav tm="100000">
                                          <p:val>
                                            <p:strVal val="#ppt_h"/>
                                          </p:val>
                                        </p:tav>
                                      </p:tavLst>
                                    </p:anim>
                                    <p:animEffect transition="in" filter="fade">
                                      <p:cBhvr>
                                        <p:cTn id="14" dur="500"/>
                                        <p:tgtEl>
                                          <p:spTgt spid="22"/>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anim calcmode="lin" valueType="num">
                                      <p:cBhvr additive="base">
                                        <p:cTn id="19" dur="500" fill="hold"/>
                                        <p:tgtEl>
                                          <p:spTgt spid="31"/>
                                        </p:tgtEl>
                                        <p:attrNameLst>
                                          <p:attrName>ppt_x</p:attrName>
                                        </p:attrNameLst>
                                      </p:cBhvr>
                                      <p:tavLst>
                                        <p:tav tm="0">
                                          <p:val>
                                            <p:strVal val="1+#ppt_w/2"/>
                                          </p:val>
                                        </p:tav>
                                        <p:tav tm="100000">
                                          <p:val>
                                            <p:strVal val="#ppt_x"/>
                                          </p:val>
                                        </p:tav>
                                      </p:tavLst>
                                    </p:anim>
                                    <p:anim calcmode="lin" valueType="num">
                                      <p:cBhvr additive="base">
                                        <p:cTn id="20" dur="500" fill="hold"/>
                                        <p:tgtEl>
                                          <p:spTgt spid="31"/>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30"/>
                                        </p:tgtEl>
                                        <p:attrNameLst>
                                          <p:attrName>style.visibility</p:attrName>
                                        </p:attrNameLst>
                                      </p:cBhvr>
                                      <p:to>
                                        <p:strVal val="visible"/>
                                      </p:to>
                                    </p:set>
                                    <p:anim calcmode="lin" valueType="num">
                                      <p:cBhvr additive="base">
                                        <p:cTn id="23" dur="500" fill="hold"/>
                                        <p:tgtEl>
                                          <p:spTgt spid="30"/>
                                        </p:tgtEl>
                                        <p:attrNameLst>
                                          <p:attrName>ppt_x</p:attrName>
                                        </p:attrNameLst>
                                      </p:cBhvr>
                                      <p:tavLst>
                                        <p:tav tm="0">
                                          <p:val>
                                            <p:strVal val="1+#ppt_w/2"/>
                                          </p:val>
                                        </p:tav>
                                        <p:tav tm="100000">
                                          <p:val>
                                            <p:strVal val="#ppt_x"/>
                                          </p:val>
                                        </p:tav>
                                      </p:tavLst>
                                    </p:anim>
                                    <p:anim calcmode="lin" valueType="num">
                                      <p:cBhvr additive="base">
                                        <p:cTn id="24" dur="500" fill="hold"/>
                                        <p:tgtEl>
                                          <p:spTgt spid="3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27"/>
                                        </p:tgtEl>
                                        <p:attrNameLst>
                                          <p:attrName>style.visibility</p:attrName>
                                        </p:attrNameLst>
                                      </p:cBhvr>
                                      <p:to>
                                        <p:strVal val="visible"/>
                                      </p:to>
                                    </p:set>
                                    <p:anim calcmode="lin" valueType="num">
                                      <p:cBhvr>
                                        <p:cTn id="29" dur="500" fill="hold"/>
                                        <p:tgtEl>
                                          <p:spTgt spid="27"/>
                                        </p:tgtEl>
                                        <p:attrNameLst>
                                          <p:attrName>ppt_w</p:attrName>
                                        </p:attrNameLst>
                                      </p:cBhvr>
                                      <p:tavLst>
                                        <p:tav tm="0">
                                          <p:val>
                                            <p:fltVal val="0"/>
                                          </p:val>
                                        </p:tav>
                                        <p:tav tm="100000">
                                          <p:val>
                                            <p:strVal val="#ppt_w"/>
                                          </p:val>
                                        </p:tav>
                                      </p:tavLst>
                                    </p:anim>
                                    <p:anim calcmode="lin" valueType="num">
                                      <p:cBhvr>
                                        <p:cTn id="30" dur="500" fill="hold"/>
                                        <p:tgtEl>
                                          <p:spTgt spid="27"/>
                                        </p:tgtEl>
                                        <p:attrNameLst>
                                          <p:attrName>ppt_h</p:attrName>
                                        </p:attrNameLst>
                                      </p:cBhvr>
                                      <p:tavLst>
                                        <p:tav tm="0">
                                          <p:val>
                                            <p:fltVal val="0"/>
                                          </p:val>
                                        </p:tav>
                                        <p:tav tm="100000">
                                          <p:val>
                                            <p:strVal val="#ppt_h"/>
                                          </p:val>
                                        </p:tav>
                                      </p:tavLst>
                                    </p:anim>
                                    <p:animEffect transition="in" filter="fade">
                                      <p:cBhvr>
                                        <p:cTn id="31" dur="500"/>
                                        <p:tgtEl>
                                          <p:spTgt spid="27"/>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26"/>
                                        </p:tgtEl>
                                        <p:attrNameLst>
                                          <p:attrName>style.visibility</p:attrName>
                                        </p:attrNameLst>
                                      </p:cBhvr>
                                      <p:to>
                                        <p:strVal val="visible"/>
                                      </p:to>
                                    </p:set>
                                    <p:anim calcmode="lin" valueType="num">
                                      <p:cBhvr>
                                        <p:cTn id="34" dur="500" fill="hold"/>
                                        <p:tgtEl>
                                          <p:spTgt spid="26"/>
                                        </p:tgtEl>
                                        <p:attrNameLst>
                                          <p:attrName>ppt_w</p:attrName>
                                        </p:attrNameLst>
                                      </p:cBhvr>
                                      <p:tavLst>
                                        <p:tav tm="0">
                                          <p:val>
                                            <p:fltVal val="0"/>
                                          </p:val>
                                        </p:tav>
                                        <p:tav tm="100000">
                                          <p:val>
                                            <p:strVal val="#ppt_w"/>
                                          </p:val>
                                        </p:tav>
                                      </p:tavLst>
                                    </p:anim>
                                    <p:anim calcmode="lin" valueType="num">
                                      <p:cBhvr>
                                        <p:cTn id="35" dur="500" fill="hold"/>
                                        <p:tgtEl>
                                          <p:spTgt spid="26"/>
                                        </p:tgtEl>
                                        <p:attrNameLst>
                                          <p:attrName>ppt_h</p:attrName>
                                        </p:attrNameLst>
                                      </p:cBhvr>
                                      <p:tavLst>
                                        <p:tav tm="0">
                                          <p:val>
                                            <p:fltVal val="0"/>
                                          </p:val>
                                        </p:tav>
                                        <p:tav tm="100000">
                                          <p:val>
                                            <p:strVal val="#ppt_h"/>
                                          </p:val>
                                        </p:tav>
                                      </p:tavLst>
                                    </p:anim>
                                    <p:animEffect transition="in" filter="fade">
                                      <p:cBhvr>
                                        <p:cTn id="36" dur="500"/>
                                        <p:tgtEl>
                                          <p:spTgt spid="26"/>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anim calcmode="lin" valueType="num">
                                      <p:cBhvr additive="base">
                                        <p:cTn id="41" dur="500" fill="hold"/>
                                        <p:tgtEl>
                                          <p:spTgt spid="41"/>
                                        </p:tgtEl>
                                        <p:attrNameLst>
                                          <p:attrName>ppt_x</p:attrName>
                                        </p:attrNameLst>
                                      </p:cBhvr>
                                      <p:tavLst>
                                        <p:tav tm="0">
                                          <p:val>
                                            <p:strVal val="1+#ppt_w/2"/>
                                          </p:val>
                                        </p:tav>
                                        <p:tav tm="100000">
                                          <p:val>
                                            <p:strVal val="#ppt_x"/>
                                          </p:val>
                                        </p:tav>
                                      </p:tavLst>
                                    </p:anim>
                                    <p:anim calcmode="lin" valueType="num">
                                      <p:cBhvr additive="base">
                                        <p:cTn id="42" dur="500" fill="hold"/>
                                        <p:tgtEl>
                                          <p:spTgt spid="41"/>
                                        </p:tgtEl>
                                        <p:attrNameLst>
                                          <p:attrName>ppt_y</p:attrName>
                                        </p:attrNameLst>
                                      </p:cBhvr>
                                      <p:tavLst>
                                        <p:tav tm="0">
                                          <p:val>
                                            <p:strVal val="#ppt_y"/>
                                          </p:val>
                                        </p:tav>
                                        <p:tav tm="100000">
                                          <p:val>
                                            <p:strVal val="#ppt_y"/>
                                          </p:val>
                                        </p:tav>
                                      </p:tavLst>
                                    </p:anim>
                                  </p:childTnLst>
                                </p:cTn>
                              </p:par>
                              <p:par>
                                <p:cTn id="43" presetID="2" presetClass="entr" presetSubtype="2" fill="hold" grpId="0" nodeType="withEffect">
                                  <p:stCondLst>
                                    <p:cond delay="0"/>
                                  </p:stCondLst>
                                  <p:childTnLst>
                                    <p:set>
                                      <p:cBhvr>
                                        <p:cTn id="44" dur="1" fill="hold">
                                          <p:stCondLst>
                                            <p:cond delay="0"/>
                                          </p:stCondLst>
                                        </p:cTn>
                                        <p:tgtEl>
                                          <p:spTgt spid="39"/>
                                        </p:tgtEl>
                                        <p:attrNameLst>
                                          <p:attrName>style.visibility</p:attrName>
                                        </p:attrNameLst>
                                      </p:cBhvr>
                                      <p:to>
                                        <p:strVal val="visible"/>
                                      </p:to>
                                    </p:set>
                                    <p:anim calcmode="lin" valueType="num">
                                      <p:cBhvr additive="base">
                                        <p:cTn id="45" dur="500" fill="hold"/>
                                        <p:tgtEl>
                                          <p:spTgt spid="39"/>
                                        </p:tgtEl>
                                        <p:attrNameLst>
                                          <p:attrName>ppt_x</p:attrName>
                                        </p:attrNameLst>
                                      </p:cBhvr>
                                      <p:tavLst>
                                        <p:tav tm="0">
                                          <p:val>
                                            <p:strVal val="1+#ppt_w/2"/>
                                          </p:val>
                                        </p:tav>
                                        <p:tav tm="100000">
                                          <p:val>
                                            <p:strVal val="#ppt_x"/>
                                          </p:val>
                                        </p:tav>
                                      </p:tavLst>
                                    </p:anim>
                                    <p:anim calcmode="lin" valueType="num">
                                      <p:cBhvr additive="base">
                                        <p:cTn id="46" dur="500" fill="hold"/>
                                        <p:tgtEl>
                                          <p:spTgt spid="39"/>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53" presetClass="entr" presetSubtype="16" fill="hold" nodeType="clickEffect">
                                  <p:stCondLst>
                                    <p:cond delay="0"/>
                                  </p:stCondLst>
                                  <p:childTnLst>
                                    <p:set>
                                      <p:cBhvr>
                                        <p:cTn id="50" dur="1" fill="hold">
                                          <p:stCondLst>
                                            <p:cond delay="0"/>
                                          </p:stCondLst>
                                        </p:cTn>
                                        <p:tgtEl>
                                          <p:spTgt spid="29"/>
                                        </p:tgtEl>
                                        <p:attrNameLst>
                                          <p:attrName>style.visibility</p:attrName>
                                        </p:attrNameLst>
                                      </p:cBhvr>
                                      <p:to>
                                        <p:strVal val="visible"/>
                                      </p:to>
                                    </p:set>
                                    <p:anim calcmode="lin" valueType="num">
                                      <p:cBhvr>
                                        <p:cTn id="51" dur="500" fill="hold"/>
                                        <p:tgtEl>
                                          <p:spTgt spid="29"/>
                                        </p:tgtEl>
                                        <p:attrNameLst>
                                          <p:attrName>ppt_w</p:attrName>
                                        </p:attrNameLst>
                                      </p:cBhvr>
                                      <p:tavLst>
                                        <p:tav tm="0">
                                          <p:val>
                                            <p:fltVal val="0"/>
                                          </p:val>
                                        </p:tav>
                                        <p:tav tm="100000">
                                          <p:val>
                                            <p:strVal val="#ppt_w"/>
                                          </p:val>
                                        </p:tav>
                                      </p:tavLst>
                                    </p:anim>
                                    <p:anim calcmode="lin" valueType="num">
                                      <p:cBhvr>
                                        <p:cTn id="52" dur="500" fill="hold"/>
                                        <p:tgtEl>
                                          <p:spTgt spid="29"/>
                                        </p:tgtEl>
                                        <p:attrNameLst>
                                          <p:attrName>ppt_h</p:attrName>
                                        </p:attrNameLst>
                                      </p:cBhvr>
                                      <p:tavLst>
                                        <p:tav tm="0">
                                          <p:val>
                                            <p:fltVal val="0"/>
                                          </p:val>
                                        </p:tav>
                                        <p:tav tm="100000">
                                          <p:val>
                                            <p:strVal val="#ppt_h"/>
                                          </p:val>
                                        </p:tav>
                                      </p:tavLst>
                                    </p:anim>
                                    <p:animEffect transition="in" filter="fade">
                                      <p:cBhvr>
                                        <p:cTn id="53" dur="500"/>
                                        <p:tgtEl>
                                          <p:spTgt spid="29"/>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28"/>
                                        </p:tgtEl>
                                        <p:attrNameLst>
                                          <p:attrName>style.visibility</p:attrName>
                                        </p:attrNameLst>
                                      </p:cBhvr>
                                      <p:to>
                                        <p:strVal val="visible"/>
                                      </p:to>
                                    </p:set>
                                    <p:anim calcmode="lin" valueType="num">
                                      <p:cBhvr>
                                        <p:cTn id="56" dur="500" fill="hold"/>
                                        <p:tgtEl>
                                          <p:spTgt spid="28"/>
                                        </p:tgtEl>
                                        <p:attrNameLst>
                                          <p:attrName>ppt_w</p:attrName>
                                        </p:attrNameLst>
                                      </p:cBhvr>
                                      <p:tavLst>
                                        <p:tav tm="0">
                                          <p:val>
                                            <p:fltVal val="0"/>
                                          </p:val>
                                        </p:tav>
                                        <p:tav tm="100000">
                                          <p:val>
                                            <p:strVal val="#ppt_w"/>
                                          </p:val>
                                        </p:tav>
                                      </p:tavLst>
                                    </p:anim>
                                    <p:anim calcmode="lin" valueType="num">
                                      <p:cBhvr>
                                        <p:cTn id="57" dur="500" fill="hold"/>
                                        <p:tgtEl>
                                          <p:spTgt spid="28"/>
                                        </p:tgtEl>
                                        <p:attrNameLst>
                                          <p:attrName>ppt_h</p:attrName>
                                        </p:attrNameLst>
                                      </p:cBhvr>
                                      <p:tavLst>
                                        <p:tav tm="0">
                                          <p:val>
                                            <p:fltVal val="0"/>
                                          </p:val>
                                        </p:tav>
                                        <p:tav tm="100000">
                                          <p:val>
                                            <p:strVal val="#ppt_h"/>
                                          </p:val>
                                        </p:tav>
                                      </p:tavLst>
                                    </p:anim>
                                    <p:animEffect transition="in" filter="fade">
                                      <p:cBhvr>
                                        <p:cTn id="58" dur="500"/>
                                        <p:tgtEl>
                                          <p:spTgt spid="28"/>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2" fill="hold" grpId="0" nodeType="clickEffect">
                                  <p:stCondLst>
                                    <p:cond delay="0"/>
                                  </p:stCondLst>
                                  <p:childTnLst>
                                    <p:set>
                                      <p:cBhvr>
                                        <p:cTn id="62" dur="1" fill="hold">
                                          <p:stCondLst>
                                            <p:cond delay="0"/>
                                          </p:stCondLst>
                                        </p:cTn>
                                        <p:tgtEl>
                                          <p:spTgt spid="35"/>
                                        </p:tgtEl>
                                        <p:attrNameLst>
                                          <p:attrName>style.visibility</p:attrName>
                                        </p:attrNameLst>
                                      </p:cBhvr>
                                      <p:to>
                                        <p:strVal val="visible"/>
                                      </p:to>
                                    </p:set>
                                    <p:anim calcmode="lin" valueType="num">
                                      <p:cBhvr additive="base">
                                        <p:cTn id="63" dur="500" fill="hold"/>
                                        <p:tgtEl>
                                          <p:spTgt spid="35"/>
                                        </p:tgtEl>
                                        <p:attrNameLst>
                                          <p:attrName>ppt_x</p:attrName>
                                        </p:attrNameLst>
                                      </p:cBhvr>
                                      <p:tavLst>
                                        <p:tav tm="0">
                                          <p:val>
                                            <p:strVal val="1+#ppt_w/2"/>
                                          </p:val>
                                        </p:tav>
                                        <p:tav tm="100000">
                                          <p:val>
                                            <p:strVal val="#ppt_x"/>
                                          </p:val>
                                        </p:tav>
                                      </p:tavLst>
                                    </p:anim>
                                    <p:anim calcmode="lin" valueType="num">
                                      <p:cBhvr additive="base">
                                        <p:cTn id="64" dur="500" fill="hold"/>
                                        <p:tgtEl>
                                          <p:spTgt spid="35"/>
                                        </p:tgtEl>
                                        <p:attrNameLst>
                                          <p:attrName>ppt_y</p:attrName>
                                        </p:attrNameLst>
                                      </p:cBhvr>
                                      <p:tavLst>
                                        <p:tav tm="0">
                                          <p:val>
                                            <p:strVal val="#ppt_y"/>
                                          </p:val>
                                        </p:tav>
                                        <p:tav tm="100000">
                                          <p:val>
                                            <p:strVal val="#ppt_y"/>
                                          </p:val>
                                        </p:tav>
                                      </p:tavLst>
                                    </p:anim>
                                  </p:childTnLst>
                                </p:cTn>
                              </p:par>
                              <p:par>
                                <p:cTn id="65" presetID="2" presetClass="entr" presetSubtype="2" fill="hold" grpId="0" nodeType="withEffect">
                                  <p:stCondLst>
                                    <p:cond delay="0"/>
                                  </p:stCondLst>
                                  <p:childTnLst>
                                    <p:set>
                                      <p:cBhvr>
                                        <p:cTn id="66" dur="1" fill="hold">
                                          <p:stCondLst>
                                            <p:cond delay="0"/>
                                          </p:stCondLst>
                                        </p:cTn>
                                        <p:tgtEl>
                                          <p:spTgt spid="40"/>
                                        </p:tgtEl>
                                        <p:attrNameLst>
                                          <p:attrName>style.visibility</p:attrName>
                                        </p:attrNameLst>
                                      </p:cBhvr>
                                      <p:to>
                                        <p:strVal val="visible"/>
                                      </p:to>
                                    </p:set>
                                    <p:anim calcmode="lin" valueType="num">
                                      <p:cBhvr additive="base">
                                        <p:cTn id="67" dur="500" fill="hold"/>
                                        <p:tgtEl>
                                          <p:spTgt spid="40"/>
                                        </p:tgtEl>
                                        <p:attrNameLst>
                                          <p:attrName>ppt_x</p:attrName>
                                        </p:attrNameLst>
                                      </p:cBhvr>
                                      <p:tavLst>
                                        <p:tav tm="0">
                                          <p:val>
                                            <p:strVal val="1+#ppt_w/2"/>
                                          </p:val>
                                        </p:tav>
                                        <p:tav tm="100000">
                                          <p:val>
                                            <p:strVal val="#ppt_x"/>
                                          </p:val>
                                        </p:tav>
                                      </p:tavLst>
                                    </p:anim>
                                    <p:anim calcmode="lin" valueType="num">
                                      <p:cBhvr additive="base">
                                        <p:cTn id="68" dur="500" fill="hold"/>
                                        <p:tgtEl>
                                          <p:spTgt spid="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0" grpId="0" animBg="1"/>
      <p:bldP spid="22" grpId="0" animBg="1"/>
      <p:bldP spid="26" grpId="0" animBg="1"/>
      <p:bldP spid="28" grpId="0" animBg="1"/>
      <p:bldP spid="30" grpId="0" animBg="1"/>
      <p:bldP spid="31" grpId="0"/>
      <p:bldP spid="35"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349C0AA-5789-693F-CC1F-7AEAFA1B96DE}"/>
              </a:ext>
            </a:extLst>
          </p:cNvPr>
          <p:cNvGrpSpPr/>
          <p:nvPr/>
        </p:nvGrpSpPr>
        <p:grpSpPr>
          <a:xfrm rot="10800000">
            <a:off x="2045108" y="60424"/>
            <a:ext cx="7521678" cy="1362055"/>
            <a:chOff x="1219895" y="5956234"/>
            <a:chExt cx="4997053" cy="1143005"/>
          </a:xfrm>
        </p:grpSpPr>
        <p:sp>
          <p:nvSpPr>
            <p:cNvPr id="25" name="Rectangle: Rounded Corners 15">
              <a:extLst>
                <a:ext uri="{FF2B5EF4-FFF2-40B4-BE49-F238E27FC236}">
                  <a16:creationId xmlns:a16="http://schemas.microsoft.com/office/drawing/2014/main" id="{F868056C-188C-AEE7-F352-4646B1AD0843}"/>
                </a:ext>
              </a:extLst>
            </p:cNvPr>
            <p:cNvSpPr/>
            <p:nvPr/>
          </p:nvSpPr>
          <p:spPr>
            <a:xfrm>
              <a:off x="1250809" y="5956234"/>
              <a:ext cx="4966139" cy="1143005"/>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4400">
                <a:cs typeface="B Yagut" panose="00000400000000000000" pitchFamily="2" charset="-78"/>
              </a:endParaRPr>
            </a:p>
          </p:txBody>
        </p:sp>
        <p:sp>
          <p:nvSpPr>
            <p:cNvPr id="26" name="TextBox 25">
              <a:extLst>
                <a:ext uri="{FF2B5EF4-FFF2-40B4-BE49-F238E27FC236}">
                  <a16:creationId xmlns:a16="http://schemas.microsoft.com/office/drawing/2014/main" id="{11FB7139-7FF1-591E-F9FD-ED430F532A45}"/>
                </a:ext>
              </a:extLst>
            </p:cNvPr>
            <p:cNvSpPr txBox="1"/>
            <p:nvPr/>
          </p:nvSpPr>
          <p:spPr>
            <a:xfrm rot="10800000">
              <a:off x="1219895" y="6308200"/>
              <a:ext cx="4903691" cy="542386"/>
            </a:xfrm>
            <a:prstGeom prst="rect">
              <a:avLst/>
            </a:prstGeom>
            <a:noFill/>
          </p:spPr>
          <p:txBody>
            <a:bodyPr wrap="square">
              <a:spAutoFit/>
            </a:bodyPr>
            <a:lstStyle/>
            <a:p>
              <a:pPr algn="ctr" rtl="1">
                <a:spcAft>
                  <a:spcPts val="600"/>
                </a:spcAft>
              </a:pPr>
              <a:r>
                <a:rPr lang="fa-IR" sz="3600" b="1" dirty="0">
                  <a:cs typeface="B Yagut" panose="00000400000000000000" pitchFamily="2" charset="-78"/>
                </a:rPr>
                <a:t>مقاطع و </a:t>
              </a:r>
              <a:r>
                <a:rPr lang="ar-SA" sz="3600" b="1" dirty="0">
                  <a:cs typeface="B Yagut" panose="00000400000000000000" pitchFamily="2" charset="-78"/>
                </a:rPr>
                <a:t>تعداد واحد های درسی</a:t>
              </a:r>
              <a:r>
                <a:rPr lang="fa-IR" sz="3600" b="1" dirty="0">
                  <a:cs typeface="B Yagut" panose="00000400000000000000" pitchFamily="2" charset="-78"/>
                </a:rPr>
                <a:t> آنها</a:t>
              </a:r>
              <a:endParaRPr lang="en-US" sz="66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gr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8363" y="137216"/>
            <a:ext cx="846161" cy="804393"/>
          </a:xfrm>
          <a:prstGeom prst="rect">
            <a:avLst/>
          </a:prstGeom>
        </p:spPr>
      </p:pic>
      <p:graphicFrame>
        <p:nvGraphicFramePr>
          <p:cNvPr id="3" name="Table 2">
            <a:extLst>
              <a:ext uri="{FF2B5EF4-FFF2-40B4-BE49-F238E27FC236}">
                <a16:creationId xmlns:a16="http://schemas.microsoft.com/office/drawing/2014/main" id="{F47B8D2D-2E1A-3126-0D22-FE75259A4EDB}"/>
              </a:ext>
            </a:extLst>
          </p:cNvPr>
          <p:cNvGraphicFramePr>
            <a:graphicFrameLocks noGrp="1"/>
          </p:cNvGraphicFramePr>
          <p:nvPr>
            <p:extLst>
              <p:ext uri="{D42A27DB-BD31-4B8C-83A1-F6EECF244321}">
                <p14:modId xmlns:p14="http://schemas.microsoft.com/office/powerpoint/2010/main" val="4101128427"/>
              </p:ext>
            </p:extLst>
          </p:nvPr>
        </p:nvGraphicFramePr>
        <p:xfrm>
          <a:off x="852911" y="1596193"/>
          <a:ext cx="10228043" cy="5226189"/>
        </p:xfrm>
        <a:graphic>
          <a:graphicData uri="http://schemas.openxmlformats.org/drawingml/2006/table">
            <a:tbl>
              <a:tblPr rtl="1" firstRow="1" firstCol="1" bandRow="1">
                <a:tableStyleId>{5C22544A-7EE6-4342-B048-85BDC9FD1C3A}</a:tableStyleId>
              </a:tblPr>
              <a:tblGrid>
                <a:gridCol w="1455173">
                  <a:extLst>
                    <a:ext uri="{9D8B030D-6E8A-4147-A177-3AD203B41FA5}">
                      <a16:colId xmlns:a16="http://schemas.microsoft.com/office/drawing/2014/main" val="3959553653"/>
                    </a:ext>
                  </a:extLst>
                </a:gridCol>
                <a:gridCol w="5616225">
                  <a:extLst>
                    <a:ext uri="{9D8B030D-6E8A-4147-A177-3AD203B41FA5}">
                      <a16:colId xmlns:a16="http://schemas.microsoft.com/office/drawing/2014/main" val="3644862554"/>
                    </a:ext>
                  </a:extLst>
                </a:gridCol>
                <a:gridCol w="3156645">
                  <a:extLst>
                    <a:ext uri="{9D8B030D-6E8A-4147-A177-3AD203B41FA5}">
                      <a16:colId xmlns:a16="http://schemas.microsoft.com/office/drawing/2014/main" val="1822237676"/>
                    </a:ext>
                  </a:extLst>
                </a:gridCol>
              </a:tblGrid>
              <a:tr h="1125896">
                <a:tc>
                  <a:txBody>
                    <a:bodyPr/>
                    <a:lstStyle/>
                    <a:p>
                      <a:pPr algn="r" rtl="1">
                        <a:lnSpc>
                          <a:spcPct val="107000"/>
                        </a:lnSpc>
                        <a:spcAft>
                          <a:spcPts val="800"/>
                        </a:spcAft>
                        <a:buNone/>
                      </a:pPr>
                      <a:r>
                        <a:rPr lang="ar-SA" sz="4400" dirty="0">
                          <a:effectLst/>
                          <a:cs typeface="B Yagut" panose="00000400000000000000" pitchFamily="2" charset="-78"/>
                        </a:rPr>
                        <a:t>ردیف</a:t>
                      </a:r>
                      <a:endParaRPr lang="en-US" sz="3600"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4400" dirty="0">
                          <a:effectLst/>
                          <a:cs typeface="B Yagut" panose="00000400000000000000" pitchFamily="2" charset="-78"/>
                        </a:rPr>
                        <a:t>نام درس</a:t>
                      </a:r>
                      <a:endParaRPr lang="en-US" sz="3600"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4400" dirty="0">
                          <a:effectLst/>
                          <a:cs typeface="B Yagut" panose="00000400000000000000" pitchFamily="2" charset="-78"/>
                        </a:rPr>
                        <a:t>تعداد واحد</a:t>
                      </a:r>
                      <a:endParaRPr lang="en-US" sz="3600"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1740632847"/>
                  </a:ext>
                </a:extLst>
              </a:tr>
              <a:tr h="575313">
                <a:tc>
                  <a:txBody>
                    <a:bodyPr/>
                    <a:lstStyle/>
                    <a:p>
                      <a:pPr algn="ctr" rtl="1">
                        <a:lnSpc>
                          <a:spcPct val="107000"/>
                        </a:lnSpc>
                        <a:spcAft>
                          <a:spcPts val="800"/>
                        </a:spcAft>
                        <a:buNone/>
                      </a:pPr>
                      <a:r>
                        <a:rPr lang="ar-SA" sz="3200" b="1" dirty="0">
                          <a:effectLst/>
                          <a:cs typeface="B Yagut" panose="00000400000000000000" pitchFamily="2" charset="-78"/>
                        </a:rPr>
                        <a:t>1</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3200" b="1" dirty="0">
                          <a:effectLst/>
                          <a:cs typeface="B Yagut" panose="00000400000000000000" pitchFamily="2" charset="-78"/>
                        </a:rPr>
                        <a:t>دروس عمومی</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ctr" rtl="1">
                        <a:lnSpc>
                          <a:spcPct val="107000"/>
                        </a:lnSpc>
                        <a:spcAft>
                          <a:spcPts val="800"/>
                        </a:spcAft>
                        <a:buNone/>
                      </a:pPr>
                      <a:r>
                        <a:rPr lang="ar-SA" sz="3200" b="1">
                          <a:effectLst/>
                          <a:cs typeface="B Yagut" panose="00000400000000000000" pitchFamily="2" charset="-78"/>
                        </a:rPr>
                        <a:t>24</a:t>
                      </a:r>
                      <a:endParaRPr lang="en-US" sz="24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4139393261"/>
                  </a:ext>
                </a:extLst>
              </a:tr>
              <a:tr h="547420">
                <a:tc>
                  <a:txBody>
                    <a:bodyPr/>
                    <a:lstStyle/>
                    <a:p>
                      <a:pPr algn="ctr" rtl="1">
                        <a:lnSpc>
                          <a:spcPct val="107000"/>
                        </a:lnSpc>
                        <a:spcAft>
                          <a:spcPts val="800"/>
                        </a:spcAft>
                        <a:buNone/>
                      </a:pPr>
                      <a:r>
                        <a:rPr lang="ar-SA" sz="3200" b="1" dirty="0">
                          <a:effectLst/>
                          <a:cs typeface="B Yagut" panose="00000400000000000000" pitchFamily="2" charset="-78"/>
                        </a:rPr>
                        <a:t>2</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3200" b="1" dirty="0">
                          <a:effectLst/>
                          <a:cs typeface="B Yagut" panose="00000400000000000000" pitchFamily="2" charset="-78"/>
                        </a:rPr>
                        <a:t>دروس پایه الزامی</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ctr" rtl="1">
                        <a:lnSpc>
                          <a:spcPct val="107000"/>
                        </a:lnSpc>
                        <a:spcAft>
                          <a:spcPts val="800"/>
                        </a:spcAft>
                        <a:buNone/>
                      </a:pPr>
                      <a:r>
                        <a:rPr lang="ar-SA" sz="3200" b="1">
                          <a:effectLst/>
                          <a:cs typeface="B Yagut" panose="00000400000000000000" pitchFamily="2" charset="-78"/>
                        </a:rPr>
                        <a:t>69.5</a:t>
                      </a:r>
                      <a:endParaRPr lang="en-US" sz="24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2472938176"/>
                  </a:ext>
                </a:extLst>
              </a:tr>
              <a:tr h="547420">
                <a:tc>
                  <a:txBody>
                    <a:bodyPr/>
                    <a:lstStyle/>
                    <a:p>
                      <a:pPr algn="ctr" rtl="1">
                        <a:lnSpc>
                          <a:spcPct val="107000"/>
                        </a:lnSpc>
                        <a:spcAft>
                          <a:spcPts val="800"/>
                        </a:spcAft>
                        <a:buNone/>
                      </a:pPr>
                      <a:r>
                        <a:rPr lang="ar-SA" sz="3200" b="1" dirty="0">
                          <a:effectLst/>
                          <a:cs typeface="B Yagut" panose="00000400000000000000" pitchFamily="2" charset="-78"/>
                        </a:rPr>
                        <a:t>3</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3200" b="1" dirty="0">
                          <a:effectLst/>
                          <a:cs typeface="B Yagut" panose="00000400000000000000" pitchFamily="2" charset="-78"/>
                        </a:rPr>
                        <a:t>دروس تخصصی الزامی</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ctr" rtl="1">
                        <a:lnSpc>
                          <a:spcPct val="107000"/>
                        </a:lnSpc>
                        <a:spcAft>
                          <a:spcPts val="800"/>
                        </a:spcAft>
                        <a:buNone/>
                      </a:pPr>
                      <a:r>
                        <a:rPr lang="ar-SA" sz="3200" b="1">
                          <a:effectLst/>
                          <a:cs typeface="B Yagut" panose="00000400000000000000" pitchFamily="2" charset="-78"/>
                        </a:rPr>
                        <a:t>177.5</a:t>
                      </a:r>
                      <a:endParaRPr lang="en-US" sz="24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988534095"/>
                  </a:ext>
                </a:extLst>
              </a:tr>
              <a:tr h="1125896">
                <a:tc>
                  <a:txBody>
                    <a:bodyPr/>
                    <a:lstStyle/>
                    <a:p>
                      <a:pPr algn="ctr" rtl="1">
                        <a:lnSpc>
                          <a:spcPct val="107000"/>
                        </a:lnSpc>
                        <a:spcAft>
                          <a:spcPts val="800"/>
                        </a:spcAft>
                        <a:buNone/>
                      </a:pPr>
                      <a:r>
                        <a:rPr lang="ar-SA" sz="3200" b="1" dirty="0">
                          <a:effectLst/>
                          <a:cs typeface="B Yagut" panose="00000400000000000000" pitchFamily="2" charset="-78"/>
                        </a:rPr>
                        <a:t>4</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3200" b="1" dirty="0">
                          <a:effectLst/>
                          <a:cs typeface="B Yagut" panose="00000400000000000000" pitchFamily="2" charset="-78"/>
                        </a:rPr>
                        <a:t>دروس انتخابی اختصاصی</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ctr" rtl="1">
                        <a:lnSpc>
                          <a:spcPct val="107000"/>
                        </a:lnSpc>
                        <a:spcAft>
                          <a:spcPts val="800"/>
                        </a:spcAft>
                        <a:buNone/>
                      </a:pPr>
                      <a:r>
                        <a:rPr lang="ar-SA" sz="3200" b="1" dirty="0">
                          <a:effectLst/>
                          <a:cs typeface="B Yagut" panose="00000400000000000000" pitchFamily="2" charset="-78"/>
                        </a:rPr>
                        <a:t>16</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3815329710"/>
                  </a:ext>
                </a:extLst>
              </a:tr>
              <a:tr h="547420">
                <a:tc>
                  <a:txBody>
                    <a:bodyPr/>
                    <a:lstStyle/>
                    <a:p>
                      <a:pPr algn="ctr" rtl="1">
                        <a:lnSpc>
                          <a:spcPct val="107000"/>
                        </a:lnSpc>
                        <a:spcAft>
                          <a:spcPts val="800"/>
                        </a:spcAft>
                        <a:buNone/>
                      </a:pPr>
                      <a:r>
                        <a:rPr lang="ar-SA" sz="3200" b="1">
                          <a:effectLst/>
                          <a:cs typeface="B Yagut" panose="00000400000000000000" pitchFamily="2" charset="-78"/>
                        </a:rPr>
                        <a:t>5</a:t>
                      </a:r>
                      <a:endParaRPr lang="en-US" sz="24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r" rtl="1">
                        <a:lnSpc>
                          <a:spcPct val="107000"/>
                        </a:lnSpc>
                        <a:spcAft>
                          <a:spcPts val="800"/>
                        </a:spcAft>
                        <a:buNone/>
                      </a:pPr>
                      <a:r>
                        <a:rPr lang="ar-SA" sz="3200" b="1">
                          <a:effectLst/>
                          <a:cs typeface="B Yagut" panose="00000400000000000000" pitchFamily="2" charset="-78"/>
                        </a:rPr>
                        <a:t>پایان نامه</a:t>
                      </a:r>
                      <a:endParaRPr lang="en-US" sz="24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a:txBody>
                    <a:bodyPr/>
                    <a:lstStyle/>
                    <a:p>
                      <a:pPr algn="ctr" rtl="1">
                        <a:lnSpc>
                          <a:spcPct val="107000"/>
                        </a:lnSpc>
                        <a:spcAft>
                          <a:spcPts val="800"/>
                        </a:spcAft>
                        <a:buNone/>
                      </a:pPr>
                      <a:r>
                        <a:rPr lang="ar-SA" sz="3200" b="1" dirty="0">
                          <a:effectLst/>
                          <a:cs typeface="B Yagut" panose="00000400000000000000" pitchFamily="2" charset="-78"/>
                        </a:rPr>
                        <a:t>6</a:t>
                      </a:r>
                      <a:endParaRPr lang="en-US" sz="24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2792886114"/>
                  </a:ext>
                </a:extLst>
              </a:tr>
              <a:tr h="756824">
                <a:tc gridSpan="2">
                  <a:txBody>
                    <a:bodyPr/>
                    <a:lstStyle/>
                    <a:p>
                      <a:pPr algn="ctr" rtl="1">
                        <a:lnSpc>
                          <a:spcPct val="107000"/>
                        </a:lnSpc>
                        <a:spcAft>
                          <a:spcPts val="800"/>
                        </a:spcAft>
                        <a:buNone/>
                      </a:pPr>
                      <a:r>
                        <a:rPr lang="ar-SA" sz="2800" b="1">
                          <a:effectLst/>
                          <a:cs typeface="B Yagut" panose="00000400000000000000" pitchFamily="2" charset="-78"/>
                        </a:rPr>
                        <a:t>جمع</a:t>
                      </a:r>
                      <a:endParaRPr lang="en-US" sz="2000" b="1">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tc hMerge="1">
                  <a:txBody>
                    <a:bodyPr/>
                    <a:lstStyle/>
                    <a:p>
                      <a:endParaRPr lang="en-US"/>
                    </a:p>
                  </a:txBody>
                  <a:tcPr/>
                </a:tc>
                <a:tc>
                  <a:txBody>
                    <a:bodyPr/>
                    <a:lstStyle/>
                    <a:p>
                      <a:pPr algn="ctr" rtl="1">
                        <a:lnSpc>
                          <a:spcPct val="107000"/>
                        </a:lnSpc>
                        <a:spcAft>
                          <a:spcPts val="800"/>
                        </a:spcAft>
                        <a:buNone/>
                      </a:pPr>
                      <a:r>
                        <a:rPr lang="ar-SA" sz="4400" b="1" dirty="0">
                          <a:effectLst/>
                          <a:cs typeface="B Yagut" panose="00000400000000000000" pitchFamily="2" charset="-78"/>
                        </a:rPr>
                        <a:t>293</a:t>
                      </a:r>
                      <a:endParaRPr lang="en-US" sz="3600" b="1" dirty="0">
                        <a:effectLst/>
                        <a:latin typeface="Calibri" panose="020F0502020204030204" pitchFamily="34" charset="0"/>
                        <a:ea typeface="Calibri" panose="020F0502020204030204" pitchFamily="34" charset="0"/>
                        <a:cs typeface="B Yagut" panose="00000400000000000000" pitchFamily="2" charset="-78"/>
                      </a:endParaRPr>
                    </a:p>
                  </a:txBody>
                  <a:tcPr marL="68580" marR="68580" marT="0" marB="0" anchor="ctr"/>
                </a:tc>
                <a:extLst>
                  <a:ext uri="{0D108BD9-81ED-4DB2-BD59-A6C34878D82A}">
                    <a16:rowId xmlns:a16="http://schemas.microsoft.com/office/drawing/2014/main" val="3235752269"/>
                  </a:ext>
                </a:extLst>
              </a:tr>
            </a:tbl>
          </a:graphicData>
        </a:graphic>
      </p:graphicFrame>
    </p:spTree>
    <p:extLst>
      <p:ext uri="{BB962C8B-B14F-4D97-AF65-F5344CB8AC3E}">
        <p14:creationId xmlns:p14="http://schemas.microsoft.com/office/powerpoint/2010/main" val="3775319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0349" y="-83514"/>
            <a:ext cx="5617779" cy="6858000"/>
          </a:xfrm>
          <a:prstGeom prst="rect">
            <a:avLst/>
          </a:prstGeom>
          <a:ln>
            <a:noFill/>
          </a:ln>
          <a:effectLst>
            <a:softEdge rad="112500"/>
          </a:effectLst>
        </p:spPr>
      </p:pic>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719737" y="651246"/>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882818" y="716720"/>
            <a:ext cx="6486968" cy="1231106"/>
          </a:xfrm>
          <a:prstGeom prst="rect">
            <a:avLst/>
          </a:prstGeom>
          <a:noFill/>
        </p:spPr>
        <p:txBody>
          <a:bodyPr wrap="square">
            <a:spAutoFit/>
          </a:bodyPr>
          <a:lstStyle/>
          <a:p>
            <a:pPr algn="ctr" rtl="1">
              <a:spcAft>
                <a:spcPts val="600"/>
              </a:spcAft>
            </a:pPr>
            <a:r>
              <a:rPr lang="fa-IR" sz="3600" b="1" dirty="0">
                <a:solidFill>
                  <a:schemeClr val="bg1"/>
                </a:solidFill>
                <a:latin typeface="IranNastaliq" panose="02020505000000020003" pitchFamily="18" charset="0"/>
                <a:cs typeface="B Yagut" panose="00000400000000000000" pitchFamily="2" charset="-78"/>
              </a:rPr>
              <a:t>برنامه ترم‌بندی مقطع علوم پایه (دانشجویان ورودی مهر 1403)</a:t>
            </a:r>
            <a:endParaRPr lang="en-US" sz="3600" b="0" i="0" dirty="0">
              <a:solidFill>
                <a:schemeClr val="bg1"/>
              </a:solidFill>
              <a:latin typeface="IranNastaliq" panose="02020505000000020003" pitchFamily="18" charset="0"/>
              <a:cs typeface="B Yagut" panose="00000400000000000000" pitchFamily="2" charset="-78"/>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36" y="3922239"/>
            <a:ext cx="3819166" cy="2783747"/>
          </a:xfrm>
          <a:prstGeom prst="rect">
            <a:avLst/>
          </a:prstGeom>
        </p:spPr>
      </p:pic>
    </p:spTree>
    <p:extLst>
      <p:ext uri="{BB962C8B-B14F-4D97-AF65-F5344CB8AC3E}">
        <p14:creationId xmlns:p14="http://schemas.microsoft.com/office/powerpoint/2010/main" val="3926484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5214" y="362606"/>
            <a:ext cx="10767849" cy="6065490"/>
          </a:xfrm>
          <a:prstGeom prst="rect">
            <a:avLst/>
          </a:prstGeom>
        </p:spPr>
      </p:pic>
    </p:spTree>
    <p:extLst>
      <p:ext uri="{BB962C8B-B14F-4D97-AF65-F5344CB8AC3E}">
        <p14:creationId xmlns:p14="http://schemas.microsoft.com/office/powerpoint/2010/main" val="357062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0349" y="-83514"/>
            <a:ext cx="5617779" cy="6858000"/>
          </a:xfrm>
          <a:prstGeom prst="rect">
            <a:avLst/>
          </a:prstGeom>
          <a:ln>
            <a:noFill/>
          </a:ln>
          <a:effectLst>
            <a:softEdge rad="112500"/>
          </a:effectLst>
        </p:spPr>
      </p:pic>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719737" y="651246"/>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882818" y="982148"/>
            <a:ext cx="6486968" cy="646331"/>
          </a:xfrm>
          <a:prstGeom prst="rect">
            <a:avLst/>
          </a:prstGeom>
          <a:noFill/>
        </p:spPr>
        <p:txBody>
          <a:bodyPr wrap="square">
            <a:spAutoFit/>
          </a:bodyPr>
          <a:lstStyle/>
          <a:p>
            <a:pPr algn="ctr" rtl="1">
              <a:spcAft>
                <a:spcPts val="600"/>
              </a:spcAft>
            </a:pPr>
            <a:r>
              <a:rPr lang="fa-IR" sz="3600" b="1" dirty="0">
                <a:solidFill>
                  <a:schemeClr val="bg1"/>
                </a:solidFill>
                <a:latin typeface="IranNastaliq" panose="02020505000000020003" pitchFamily="18" charset="0"/>
                <a:cs typeface="B Yagut" panose="00000400000000000000" pitchFamily="2" charset="-78"/>
              </a:rPr>
              <a:t>برنامه ترم‌بندی مقطع مقدمات بالینی</a:t>
            </a:r>
            <a:endParaRPr lang="en-US" sz="3600" b="0" i="0" dirty="0">
              <a:solidFill>
                <a:schemeClr val="bg1"/>
              </a:solidFill>
              <a:latin typeface="IranNastaliq" panose="02020505000000020003" pitchFamily="18" charset="0"/>
              <a:cs typeface="B Yagut" panose="00000400000000000000" pitchFamily="2" charset="-78"/>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7036" y="3922239"/>
            <a:ext cx="3819166" cy="2783747"/>
          </a:xfrm>
          <a:prstGeom prst="rect">
            <a:avLst/>
          </a:prstGeom>
        </p:spPr>
      </p:pic>
    </p:spTree>
    <p:extLst>
      <p:ext uri="{BB962C8B-B14F-4D97-AF65-F5344CB8AC3E}">
        <p14:creationId xmlns:p14="http://schemas.microsoft.com/office/powerpoint/2010/main" val="559574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6A65A0B-54B2-436C-8AA5-03E63FC360DC}"/>
              </a:ext>
            </a:extLst>
          </p:cNvPr>
          <p:cNvPicPr>
            <a:picLocks noChangeAspect="1"/>
          </p:cNvPicPr>
          <p:nvPr/>
        </p:nvPicPr>
        <p:blipFill>
          <a:blip r:embed="rId3"/>
          <a:stretch>
            <a:fillRect/>
          </a:stretch>
        </p:blipFill>
        <p:spPr>
          <a:xfrm>
            <a:off x="460451" y="0"/>
            <a:ext cx="11271098" cy="6237404"/>
          </a:xfrm>
          <a:prstGeom prst="rect">
            <a:avLst/>
          </a:prstGeom>
        </p:spPr>
      </p:pic>
    </p:spTree>
    <p:extLst>
      <p:ext uri="{BB962C8B-B14F-4D97-AF65-F5344CB8AC3E}">
        <p14:creationId xmlns:p14="http://schemas.microsoft.com/office/powerpoint/2010/main" val="342852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Hexagon 29"/>
          <p:cNvSpPr/>
          <p:nvPr/>
        </p:nvSpPr>
        <p:spPr>
          <a:xfrm>
            <a:off x="559559" y="2767853"/>
            <a:ext cx="9703557" cy="2187842"/>
          </a:xfrm>
          <a:prstGeom prst="hexagon">
            <a:avLst/>
          </a:prstGeom>
          <a:solidFill>
            <a:srgbClr val="C1BD15"/>
          </a:solidFill>
          <a:ln w="57150">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fa-IR"/>
          </a:p>
        </p:txBody>
      </p:sp>
      <p:sp>
        <p:nvSpPr>
          <p:cNvPr id="8" name="Rectangle: Rounded Corners 15">
            <a:extLst>
              <a:ext uri="{FF2B5EF4-FFF2-40B4-BE49-F238E27FC236}">
                <a16:creationId xmlns:a16="http://schemas.microsoft.com/office/drawing/2014/main" id="{F868056C-188C-AEE7-F352-4646B1AD0843}"/>
              </a:ext>
            </a:extLst>
          </p:cNvPr>
          <p:cNvSpPr/>
          <p:nvPr/>
        </p:nvSpPr>
        <p:spPr>
          <a:xfrm rot="10800000">
            <a:off x="2564303" y="214211"/>
            <a:ext cx="6813130" cy="1362054"/>
          </a:xfrm>
          <a:prstGeom prst="round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11FB7139-7FF1-591E-F9FD-ED430F532A45}"/>
              </a:ext>
            </a:extLst>
          </p:cNvPr>
          <p:cNvSpPr txBox="1"/>
          <p:nvPr/>
        </p:nvSpPr>
        <p:spPr>
          <a:xfrm>
            <a:off x="2697259" y="548989"/>
            <a:ext cx="6486968" cy="692497"/>
          </a:xfrm>
          <a:prstGeom prst="rect">
            <a:avLst/>
          </a:prstGeom>
          <a:noFill/>
        </p:spPr>
        <p:txBody>
          <a:bodyPr wrap="square">
            <a:spAutoFit/>
          </a:bodyPr>
          <a:lstStyle/>
          <a:p>
            <a:pPr algn="ctr" rtl="1">
              <a:spcAft>
                <a:spcPts val="600"/>
              </a:spcAft>
            </a:pPr>
            <a:r>
              <a:rPr lang="fa-IR" sz="3900" b="1"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rPr>
              <a:t>ارزیابی پیشرفت تحصیلی دانشجو</a:t>
            </a:r>
            <a:endParaRPr lang="en-US" sz="3900" b="0" i="0" dirty="0">
              <a:solidFill>
                <a:schemeClr val="bg1"/>
              </a:solidFill>
              <a:effectLst>
                <a:outerShdw blurRad="38100" dist="38100" dir="2700000" algn="tl">
                  <a:srgbClr val="000000">
                    <a:alpha val="43137"/>
                  </a:srgbClr>
                </a:outerShdw>
              </a:effectLst>
              <a:latin typeface="IranNastaliq" panose="02020505000000020003" pitchFamily="18" charset="0"/>
              <a:cs typeface="B Yagut" panose="00000400000000000000" pitchFamily="2" charset="-78"/>
            </a:endParaRPr>
          </a:p>
        </p:txBody>
      </p:sp>
      <p:sp>
        <p:nvSpPr>
          <p:cNvPr id="11" name="TextBox 10">
            <a:extLst>
              <a:ext uri="{FF2B5EF4-FFF2-40B4-BE49-F238E27FC236}">
                <a16:creationId xmlns:a16="http://schemas.microsoft.com/office/drawing/2014/main" id="{11FB7139-7FF1-591E-F9FD-ED430F532A45}"/>
              </a:ext>
            </a:extLst>
          </p:cNvPr>
          <p:cNvSpPr txBox="1"/>
          <p:nvPr/>
        </p:nvSpPr>
        <p:spPr>
          <a:xfrm>
            <a:off x="641447" y="3192360"/>
            <a:ext cx="9363785" cy="1338828"/>
          </a:xfrm>
          <a:prstGeom prst="rect">
            <a:avLst/>
          </a:prstGeom>
          <a:noFill/>
        </p:spPr>
        <p:txBody>
          <a:bodyPr wrap="square">
            <a:spAutoFit/>
          </a:bodyPr>
          <a:lstStyle/>
          <a:p>
            <a:pPr algn="ctr" rtl="1">
              <a:spcAft>
                <a:spcPts val="600"/>
              </a:spcAft>
            </a:pPr>
            <a:r>
              <a:rPr lang="fa-IR" sz="2700" b="1" dirty="0">
                <a:solidFill>
                  <a:schemeClr val="bg1"/>
                </a:solidFill>
                <a:latin typeface="IranNastaliq" panose="02020505000000020003" pitchFamily="18" charset="0"/>
                <a:cs typeface="B Yagut" panose="00000400000000000000" pitchFamily="2" charset="-78"/>
              </a:rPr>
              <a:t>ارزیابی دانشجو بر اساس میزان حضور و فعالیت در کلاس، انجام فعالیت‌های آموزشی و نتایج امتحانات بین ترم و پایان ترم صورت می‌گیرد. استاد یا اساتید هر درس، مرجع ارزیابی دانشجو در آن درس است.</a:t>
            </a:r>
            <a:endParaRPr lang="en-US" sz="2700" dirty="0">
              <a:solidFill>
                <a:schemeClr val="bg1"/>
              </a:solidFill>
              <a:latin typeface="IranNastaliq" panose="02020505000000020003" pitchFamily="18" charset="0"/>
              <a:cs typeface="B Yagut" panose="00000400000000000000" pitchFamily="2" charset="-78"/>
            </a:endParaRPr>
          </a:p>
        </p:txBody>
      </p:sp>
      <p:sp>
        <p:nvSpPr>
          <p:cNvPr id="12" name="Oval 11">
            <a:extLst>
              <a:ext uri="{FF2B5EF4-FFF2-40B4-BE49-F238E27FC236}">
                <a16:creationId xmlns:a16="http://schemas.microsoft.com/office/drawing/2014/main" id="{87831F71-99BE-EC91-7437-449EBC56F69B}"/>
              </a:ext>
            </a:extLst>
          </p:cNvPr>
          <p:cNvSpPr/>
          <p:nvPr/>
        </p:nvSpPr>
        <p:spPr>
          <a:xfrm>
            <a:off x="10345004" y="3110606"/>
            <a:ext cx="1596787" cy="1502337"/>
          </a:xfrm>
          <a:prstGeom prst="ellipse">
            <a:avLst/>
          </a:prstGeom>
          <a:solidFill>
            <a:schemeClr val="bg1"/>
          </a:solidFill>
          <a:ln w="12700" cap="flat" cmpd="sng" algn="ctr">
            <a:noFill/>
            <a:prstDash val="solid"/>
            <a:miter lim="800000"/>
          </a:ln>
          <a:effectLst>
            <a:outerShdw blurRad="190500" sx="102000" sy="102000" algn="ctr" rotWithShape="0">
              <a:prstClr val="black">
                <a:alpha val="30000"/>
              </a:prst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003B4B"/>
              </a:solidFill>
              <a:effectLst/>
              <a:uLnTx/>
              <a:uFillTx/>
              <a:latin typeface="Montserrat" pitchFamily="2" charset="0"/>
              <a:cs typeface="Arial"/>
            </a:endParaRPr>
          </a:p>
        </p:txBody>
      </p:sp>
      <p:sp>
        <p:nvSpPr>
          <p:cNvPr id="29" name="Google Shape;12425;p89">
            <a:extLst>
              <a:ext uri="{FF2B5EF4-FFF2-40B4-BE49-F238E27FC236}">
                <a16:creationId xmlns:a16="http://schemas.microsoft.com/office/drawing/2014/main" id="{59DA1AC1-35B8-5B90-9D27-232D6E6C0F9A}"/>
              </a:ext>
            </a:extLst>
          </p:cNvPr>
          <p:cNvSpPr/>
          <p:nvPr/>
        </p:nvSpPr>
        <p:spPr>
          <a:xfrm>
            <a:off x="10658902" y="3325622"/>
            <a:ext cx="1160059" cy="1056316"/>
          </a:xfrm>
          <a:custGeom>
            <a:avLst/>
            <a:gdLst/>
            <a:ahLst/>
            <a:cxnLst/>
            <a:rect l="l" t="t" r="r" b="b"/>
            <a:pathLst>
              <a:path w="11815" h="11658" extrusionOk="0">
                <a:moveTo>
                  <a:pt x="2048" y="1167"/>
                </a:moveTo>
                <a:lnTo>
                  <a:pt x="2048" y="2017"/>
                </a:lnTo>
                <a:lnTo>
                  <a:pt x="1166" y="2017"/>
                </a:lnTo>
                <a:lnTo>
                  <a:pt x="2048" y="1167"/>
                </a:lnTo>
                <a:close/>
                <a:moveTo>
                  <a:pt x="10330" y="2773"/>
                </a:moveTo>
                <a:cubicBezTo>
                  <a:pt x="10507" y="2773"/>
                  <a:pt x="10680" y="2836"/>
                  <a:pt x="10806" y="2962"/>
                </a:cubicBezTo>
                <a:cubicBezTo>
                  <a:pt x="11058" y="3246"/>
                  <a:pt x="11058" y="3687"/>
                  <a:pt x="10775" y="3908"/>
                </a:cubicBezTo>
                <a:lnTo>
                  <a:pt x="10176" y="4506"/>
                </a:lnTo>
                <a:lnTo>
                  <a:pt x="9231" y="3561"/>
                </a:lnTo>
                <a:lnTo>
                  <a:pt x="9830" y="2962"/>
                </a:lnTo>
                <a:cubicBezTo>
                  <a:pt x="9972" y="2836"/>
                  <a:pt x="10153" y="2773"/>
                  <a:pt x="10330" y="2773"/>
                </a:cubicBezTo>
                <a:close/>
                <a:moveTo>
                  <a:pt x="8727" y="4034"/>
                </a:moveTo>
                <a:lnTo>
                  <a:pt x="9672" y="4979"/>
                </a:lnTo>
                <a:cubicBezTo>
                  <a:pt x="8538" y="6207"/>
                  <a:pt x="7026" y="7688"/>
                  <a:pt x="5892" y="8854"/>
                </a:cubicBezTo>
                <a:lnTo>
                  <a:pt x="4915" y="7846"/>
                </a:lnTo>
                <a:lnTo>
                  <a:pt x="8727" y="4034"/>
                </a:lnTo>
                <a:close/>
                <a:moveTo>
                  <a:pt x="4600" y="8539"/>
                </a:moveTo>
                <a:lnTo>
                  <a:pt x="5230" y="9169"/>
                </a:lnTo>
                <a:lnTo>
                  <a:pt x="4285" y="9421"/>
                </a:lnTo>
                <a:cubicBezTo>
                  <a:pt x="4348" y="9232"/>
                  <a:pt x="4505" y="8728"/>
                  <a:pt x="4600" y="8539"/>
                </a:cubicBezTo>
                <a:close/>
                <a:moveTo>
                  <a:pt x="7908" y="694"/>
                </a:moveTo>
                <a:cubicBezTo>
                  <a:pt x="8097" y="694"/>
                  <a:pt x="8255" y="852"/>
                  <a:pt x="8255" y="1041"/>
                </a:cubicBezTo>
                <a:lnTo>
                  <a:pt x="8255" y="3592"/>
                </a:lnTo>
                <a:lnTo>
                  <a:pt x="7467" y="4380"/>
                </a:lnTo>
                <a:cubicBezTo>
                  <a:pt x="7435" y="4286"/>
                  <a:pt x="7309" y="4160"/>
                  <a:pt x="7152" y="4160"/>
                </a:cubicBezTo>
                <a:lnTo>
                  <a:pt x="1733" y="4160"/>
                </a:lnTo>
                <a:cubicBezTo>
                  <a:pt x="1512" y="4160"/>
                  <a:pt x="1386" y="4317"/>
                  <a:pt x="1386" y="4506"/>
                </a:cubicBezTo>
                <a:cubicBezTo>
                  <a:pt x="1386" y="4695"/>
                  <a:pt x="1512" y="4853"/>
                  <a:pt x="1733" y="4853"/>
                </a:cubicBezTo>
                <a:lnTo>
                  <a:pt x="6994" y="4853"/>
                </a:lnTo>
                <a:lnTo>
                  <a:pt x="6333" y="5546"/>
                </a:lnTo>
                <a:lnTo>
                  <a:pt x="1733" y="5546"/>
                </a:lnTo>
                <a:cubicBezTo>
                  <a:pt x="1512" y="5546"/>
                  <a:pt x="1355" y="5703"/>
                  <a:pt x="1355" y="5892"/>
                </a:cubicBezTo>
                <a:cubicBezTo>
                  <a:pt x="1355" y="6081"/>
                  <a:pt x="1512" y="6239"/>
                  <a:pt x="1733" y="6239"/>
                </a:cubicBezTo>
                <a:lnTo>
                  <a:pt x="5608" y="6239"/>
                </a:lnTo>
                <a:lnTo>
                  <a:pt x="4947" y="6901"/>
                </a:lnTo>
                <a:lnTo>
                  <a:pt x="1733" y="6901"/>
                </a:lnTo>
                <a:cubicBezTo>
                  <a:pt x="1512" y="6901"/>
                  <a:pt x="1355" y="7058"/>
                  <a:pt x="1355" y="7279"/>
                </a:cubicBezTo>
                <a:cubicBezTo>
                  <a:pt x="1355" y="7468"/>
                  <a:pt x="1512" y="7625"/>
                  <a:pt x="1733" y="7625"/>
                </a:cubicBezTo>
                <a:lnTo>
                  <a:pt x="4285" y="7625"/>
                </a:lnTo>
                <a:cubicBezTo>
                  <a:pt x="4190" y="7688"/>
                  <a:pt x="4159" y="7751"/>
                  <a:pt x="4127" y="7814"/>
                </a:cubicBezTo>
                <a:lnTo>
                  <a:pt x="3970" y="8287"/>
                </a:lnTo>
                <a:lnTo>
                  <a:pt x="1733" y="8287"/>
                </a:lnTo>
                <a:cubicBezTo>
                  <a:pt x="1512" y="8287"/>
                  <a:pt x="1355" y="8444"/>
                  <a:pt x="1355" y="8633"/>
                </a:cubicBezTo>
                <a:cubicBezTo>
                  <a:pt x="1355" y="8854"/>
                  <a:pt x="1512" y="9011"/>
                  <a:pt x="1733" y="9011"/>
                </a:cubicBezTo>
                <a:lnTo>
                  <a:pt x="3718" y="9011"/>
                </a:lnTo>
                <a:lnTo>
                  <a:pt x="3466" y="9893"/>
                </a:lnTo>
                <a:cubicBezTo>
                  <a:pt x="3385" y="10136"/>
                  <a:pt x="3557" y="10355"/>
                  <a:pt x="3766" y="10355"/>
                </a:cubicBezTo>
                <a:cubicBezTo>
                  <a:pt x="3802" y="10355"/>
                  <a:pt x="3839" y="10348"/>
                  <a:pt x="3875" y="10335"/>
                </a:cubicBezTo>
                <a:lnTo>
                  <a:pt x="6018" y="9704"/>
                </a:lnTo>
                <a:cubicBezTo>
                  <a:pt x="6049" y="9704"/>
                  <a:pt x="6144" y="9673"/>
                  <a:pt x="6175" y="9641"/>
                </a:cubicBezTo>
                <a:lnTo>
                  <a:pt x="8286" y="7499"/>
                </a:lnTo>
                <a:lnTo>
                  <a:pt x="8286" y="10681"/>
                </a:lnTo>
                <a:cubicBezTo>
                  <a:pt x="8255" y="10839"/>
                  <a:pt x="8097" y="10996"/>
                  <a:pt x="7908" y="10996"/>
                </a:cubicBezTo>
                <a:lnTo>
                  <a:pt x="1040" y="10996"/>
                </a:lnTo>
                <a:cubicBezTo>
                  <a:pt x="851" y="10996"/>
                  <a:pt x="693" y="10839"/>
                  <a:pt x="693" y="10650"/>
                </a:cubicBezTo>
                <a:lnTo>
                  <a:pt x="693" y="2742"/>
                </a:lnTo>
                <a:lnTo>
                  <a:pt x="2395" y="2742"/>
                </a:lnTo>
                <a:cubicBezTo>
                  <a:pt x="2584" y="2742"/>
                  <a:pt x="2741" y="2584"/>
                  <a:pt x="2741" y="2395"/>
                </a:cubicBezTo>
                <a:lnTo>
                  <a:pt x="2741" y="694"/>
                </a:lnTo>
                <a:close/>
                <a:moveTo>
                  <a:pt x="2363" y="1"/>
                </a:moveTo>
                <a:cubicBezTo>
                  <a:pt x="2237" y="1"/>
                  <a:pt x="2143" y="64"/>
                  <a:pt x="2111" y="127"/>
                </a:cubicBezTo>
                <a:lnTo>
                  <a:pt x="158" y="2112"/>
                </a:lnTo>
                <a:cubicBezTo>
                  <a:pt x="63" y="2175"/>
                  <a:pt x="0" y="2269"/>
                  <a:pt x="0" y="2364"/>
                </a:cubicBezTo>
                <a:lnTo>
                  <a:pt x="0" y="10650"/>
                </a:lnTo>
                <a:cubicBezTo>
                  <a:pt x="0" y="11217"/>
                  <a:pt x="473" y="11658"/>
                  <a:pt x="1008" y="11658"/>
                </a:cubicBezTo>
                <a:lnTo>
                  <a:pt x="7908" y="11658"/>
                </a:lnTo>
                <a:cubicBezTo>
                  <a:pt x="8444" y="11658"/>
                  <a:pt x="8916" y="11217"/>
                  <a:pt x="8916" y="10650"/>
                </a:cubicBezTo>
                <a:lnTo>
                  <a:pt x="8916" y="6774"/>
                </a:lnTo>
                <a:lnTo>
                  <a:pt x="11279" y="4412"/>
                </a:lnTo>
                <a:cubicBezTo>
                  <a:pt x="11815" y="3876"/>
                  <a:pt x="11815" y="3025"/>
                  <a:pt x="11279" y="2490"/>
                </a:cubicBezTo>
                <a:cubicBezTo>
                  <a:pt x="11011" y="2222"/>
                  <a:pt x="10657" y="2088"/>
                  <a:pt x="10306" y="2088"/>
                </a:cubicBezTo>
                <a:cubicBezTo>
                  <a:pt x="9956" y="2088"/>
                  <a:pt x="9609" y="2222"/>
                  <a:pt x="9357" y="2490"/>
                </a:cubicBezTo>
                <a:lnTo>
                  <a:pt x="8916" y="2931"/>
                </a:lnTo>
                <a:lnTo>
                  <a:pt x="8916" y="1041"/>
                </a:lnTo>
                <a:cubicBezTo>
                  <a:pt x="8916" y="474"/>
                  <a:pt x="8444" y="1"/>
                  <a:pt x="7908" y="1"/>
                </a:cubicBezTo>
                <a:close/>
              </a:path>
            </a:pathLst>
          </a:custGeom>
          <a:solidFill>
            <a:schemeClr val="tx1">
              <a:lumMod val="85000"/>
              <a:lumOff val="15000"/>
            </a:schemeClr>
          </a:solidFill>
          <a:ln>
            <a:noFill/>
          </a:ln>
        </p:spPr>
        <p:txBody>
          <a:bodyPr spcFirstLastPara="1" wrap="square" lIns="121900" tIns="121900" rIns="121900" bIns="121900" anchor="ctr" anchorCtr="0">
            <a:noAutofit/>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sz="24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708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500" fill="hold"/>
                                        <p:tgtEl>
                                          <p:spTgt spid="12"/>
                                        </p:tgtEl>
                                        <p:attrNameLst>
                                          <p:attrName>ppt_w</p:attrName>
                                        </p:attrNameLst>
                                      </p:cBhvr>
                                      <p:tavLst>
                                        <p:tav tm="0">
                                          <p:val>
                                            <p:fltVal val="0"/>
                                          </p:val>
                                        </p:tav>
                                        <p:tav tm="100000">
                                          <p:val>
                                            <p:strVal val="#ppt_w"/>
                                          </p:val>
                                        </p:tav>
                                      </p:tavLst>
                                    </p:anim>
                                    <p:anim calcmode="lin" valueType="num">
                                      <p:cBhvr>
                                        <p:cTn id="8" dur="500" fill="hold"/>
                                        <p:tgtEl>
                                          <p:spTgt spid="12"/>
                                        </p:tgtEl>
                                        <p:attrNameLst>
                                          <p:attrName>ppt_h</p:attrName>
                                        </p:attrNameLst>
                                      </p:cBhvr>
                                      <p:tavLst>
                                        <p:tav tm="0">
                                          <p:val>
                                            <p:fltVal val="0"/>
                                          </p:val>
                                        </p:tav>
                                        <p:tav tm="100000">
                                          <p:val>
                                            <p:strVal val="#ppt_h"/>
                                          </p:val>
                                        </p:tav>
                                      </p:tavLst>
                                    </p:anim>
                                    <p:animEffect transition="in" filter="fade">
                                      <p:cBhvr>
                                        <p:cTn id="9" dur="500"/>
                                        <p:tgtEl>
                                          <p:spTgt spid="1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9"/>
                                        </p:tgtEl>
                                        <p:attrNameLst>
                                          <p:attrName>style.visibility</p:attrName>
                                        </p:attrNameLst>
                                      </p:cBhvr>
                                      <p:to>
                                        <p:strVal val="visible"/>
                                      </p:to>
                                    </p:set>
                                    <p:anim calcmode="lin" valueType="num">
                                      <p:cBhvr>
                                        <p:cTn id="12" dur="500" fill="hold"/>
                                        <p:tgtEl>
                                          <p:spTgt spid="29"/>
                                        </p:tgtEl>
                                        <p:attrNameLst>
                                          <p:attrName>ppt_w</p:attrName>
                                        </p:attrNameLst>
                                      </p:cBhvr>
                                      <p:tavLst>
                                        <p:tav tm="0">
                                          <p:val>
                                            <p:fltVal val="0"/>
                                          </p:val>
                                        </p:tav>
                                        <p:tav tm="100000">
                                          <p:val>
                                            <p:strVal val="#ppt_w"/>
                                          </p:val>
                                        </p:tav>
                                      </p:tavLst>
                                    </p:anim>
                                    <p:anim calcmode="lin" valueType="num">
                                      <p:cBhvr>
                                        <p:cTn id="13" dur="500" fill="hold"/>
                                        <p:tgtEl>
                                          <p:spTgt spid="29"/>
                                        </p:tgtEl>
                                        <p:attrNameLst>
                                          <p:attrName>ppt_h</p:attrName>
                                        </p:attrNameLst>
                                      </p:cBhvr>
                                      <p:tavLst>
                                        <p:tav tm="0">
                                          <p:val>
                                            <p:fltVal val="0"/>
                                          </p:val>
                                        </p:tav>
                                        <p:tav tm="100000">
                                          <p:val>
                                            <p:strVal val="#ppt_h"/>
                                          </p:val>
                                        </p:tav>
                                      </p:tavLst>
                                    </p:anim>
                                    <p:animEffect transition="in" filter="fade">
                                      <p:cBhvr>
                                        <p:cTn id="14" dur="500"/>
                                        <p:tgtEl>
                                          <p:spTgt spid="2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anim calcmode="lin" valueType="num">
                                      <p:cBhvr additive="base">
                                        <p:cTn id="19" dur="500" fill="hold"/>
                                        <p:tgtEl>
                                          <p:spTgt spid="30"/>
                                        </p:tgtEl>
                                        <p:attrNameLst>
                                          <p:attrName>ppt_x</p:attrName>
                                        </p:attrNameLst>
                                      </p:cBhvr>
                                      <p:tavLst>
                                        <p:tav tm="0">
                                          <p:val>
                                            <p:strVal val="1+#ppt_w/2"/>
                                          </p:val>
                                        </p:tav>
                                        <p:tav tm="100000">
                                          <p:val>
                                            <p:strVal val="#ppt_x"/>
                                          </p:val>
                                        </p:tav>
                                      </p:tavLst>
                                    </p:anim>
                                    <p:anim calcmode="lin" valueType="num">
                                      <p:cBhvr additive="base">
                                        <p:cTn id="20" dur="500" fill="hold"/>
                                        <p:tgtEl>
                                          <p:spTgt spid="30"/>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1+#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11" grpId="0"/>
      <p:bldP spid="12" grpId="0" animBg="1"/>
      <p:bldP spid="29" grpId="0" animBg="1"/>
    </p:bldLst>
  </p:timing>
</p:sld>
</file>

<file path=ppt/theme/theme1.xml><?xml version="1.0" encoding="utf-8"?>
<a:theme xmlns:a="http://schemas.openxmlformats.org/drawingml/2006/main" name="Fra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16247</TotalTime>
  <Words>2082</Words>
  <Application>Microsoft Office PowerPoint</Application>
  <PresentationFormat>Widescreen</PresentationFormat>
  <Paragraphs>160</Paragraphs>
  <Slides>31</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31</vt:i4>
      </vt:variant>
    </vt:vector>
  </HeadingPairs>
  <TitlesOfParts>
    <vt:vector size="41" baseType="lpstr">
      <vt:lpstr>Arial</vt:lpstr>
      <vt:lpstr>B Nazanin</vt:lpstr>
      <vt:lpstr>B Yagut</vt:lpstr>
      <vt:lpstr>Calibri</vt:lpstr>
      <vt:lpstr>Corbel</vt:lpstr>
      <vt:lpstr>IranNastaliq</vt:lpstr>
      <vt:lpstr>Montserrat</vt:lpstr>
      <vt:lpstr>Times New Roman</vt:lpstr>
      <vt:lpstr>Wingdings 2</vt:lpstr>
      <vt:lpstr>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Office07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ویژه دانشجویان ورودی</dc:title>
  <dc:creator>Dr. Sheikhian</dc:creator>
  <cp:lastModifiedBy>Immunologist</cp:lastModifiedBy>
  <cp:revision>1923</cp:revision>
  <dcterms:created xsi:type="dcterms:W3CDTF">2014-04-03T07:47:27Z</dcterms:created>
  <dcterms:modified xsi:type="dcterms:W3CDTF">2025-10-27T10:20:42Z</dcterms:modified>
</cp:coreProperties>
</file>